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738" r:id="rId2"/>
  </p:sldMasterIdLst>
  <p:notesMasterIdLst>
    <p:notesMasterId r:id="rId17"/>
  </p:notesMasterIdLst>
  <p:handoutMasterIdLst>
    <p:handoutMasterId r:id="rId18"/>
  </p:handoutMasterIdLst>
  <p:sldIdLst>
    <p:sldId id="266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</p:sldIdLst>
  <p:sldSz cx="9144000" cy="6858000" type="screen4x3"/>
  <p:notesSz cx="6858000" cy="9661525"/>
  <p:embeddedFontLst>
    <p:embeddedFont>
      <p:font typeface="맑은 고딕" pitchFamily="50" charset="-127"/>
      <p:regular r:id="rId19"/>
      <p:bold r:id="rId20"/>
    </p:embeddedFont>
    <p:embeddedFont>
      <p:font typeface="Verdana" pitchFamily="34" charset="0"/>
      <p:regular r:id="rId21"/>
      <p:bold r:id="rId22"/>
      <p:italic r:id="rId23"/>
      <p:boldItalic r:id="rId24"/>
    </p:embeddedFont>
    <p:embeddedFont>
      <p:font typeface="한컴바탕" pitchFamily="18" charset="2"/>
      <p:regular r:id="rId25"/>
    </p:embeddedFont>
    <p:embeddedFont>
      <p:font typeface="Arial Black" pitchFamily="34" charset="0"/>
      <p:bold r:id="rId26"/>
    </p:embeddedFont>
    <p:embeddedFont>
      <p:font typeface="Arial Unicode MS" pitchFamily="50" charset="-127"/>
      <p:regular r:id="rId27"/>
    </p:embeddedFont>
  </p:embeddedFontLst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FFFF"/>
    <a:srgbClr val="808080"/>
    <a:srgbClr val="CC9900"/>
    <a:srgbClr val="000000"/>
    <a:srgbClr val="B2B2B2"/>
    <a:srgbClr val="003300"/>
    <a:srgbClr val="003399"/>
    <a:srgbClr val="0066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08" autoAdjust="0"/>
    <p:restoredTop sz="93404" autoAdjust="0"/>
  </p:normalViewPr>
  <p:slideViewPr>
    <p:cSldViewPr snapToGrid="0"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image" Target="../media/image7.emf"/><Relationship Id="rId4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325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325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fld id="{98BF1BCE-1D1B-44CF-90DA-66B09CBAA0C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8675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14413" y="727075"/>
            <a:ext cx="4829175" cy="3621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6648" y="4587239"/>
            <a:ext cx="5024704" cy="434746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325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325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fld id="{58A688F3-A3B3-4A09-901A-3CB4E29C54A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9643"/>
            <a:fld id="{8A7EC5CC-AC5F-4932-82E2-1513C9283788}" type="slidenum">
              <a:rPr lang="ko-KR" altLang="en-US" smtClean="0"/>
              <a:pPr defTabSz="919643"/>
              <a:t>1</a:t>
            </a:fld>
            <a:endParaRPr lang="en-US" altLang="ko-KR" dirty="0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06" descr="장비사진 2"/>
          <p:cNvPicPr>
            <a:picLocks noChangeAspect="1" noChangeArrowheads="1"/>
          </p:cNvPicPr>
          <p:nvPr userDrawn="1"/>
        </p:nvPicPr>
        <p:blipFill>
          <a:blip r:embed="rId2" cstate="print">
            <a:lum bright="36000" contrast="-24000"/>
          </a:blip>
          <a:srcRect/>
          <a:stretch>
            <a:fillRect/>
          </a:stretch>
        </p:blipFill>
        <p:spPr bwMode="auto">
          <a:xfrm>
            <a:off x="0" y="1828800"/>
            <a:ext cx="91440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307"/>
          <p:cNvSpPr txBox="1">
            <a:spLocks noChangeArrowheads="1"/>
          </p:cNvSpPr>
          <p:nvPr userDrawn="1"/>
        </p:nvSpPr>
        <p:spPr bwMode="auto">
          <a:xfrm>
            <a:off x="896293" y="3286408"/>
            <a:ext cx="7740713" cy="40011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2000" spc="600" dirty="0"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삼성 고딕체" pitchFamily="18" charset="-127"/>
                <a:ea typeface="삼성 고딕체" pitchFamily="18" charset="-127"/>
              </a:rPr>
              <a:t>Automatic Optical Inspection System</a:t>
            </a:r>
            <a:endParaRPr lang="ko-KR" altLang="en-US" sz="2000" spc="600" dirty="0">
              <a:solidFill>
                <a:srgbClr val="FFFFFF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삼성 고딕체" pitchFamily="18" charset="-127"/>
              <a:ea typeface="삼성 고딕체" pitchFamily="18" charset="-127"/>
            </a:endParaRPr>
          </a:p>
        </p:txBody>
      </p:sp>
      <p:pic>
        <p:nvPicPr>
          <p:cNvPr id="6" name="Picture 1033" descr="Signature(한글세로)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32256" y="5256213"/>
            <a:ext cx="1792288" cy="99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0" y="895350"/>
            <a:ext cx="9144000" cy="609600"/>
          </a:xfrm>
          <a:effectLst/>
        </p:spPr>
        <p:txBody>
          <a:bodyPr/>
          <a:lstStyle>
            <a:lvl1pPr>
              <a:defRPr>
                <a:solidFill>
                  <a:srgbClr val="0000FF"/>
                </a:solidFill>
                <a:latin typeface="Verdana" pitchFamily="34" charset="0"/>
                <a:ea typeface="Arial Unicode MS" pitchFamily="50" charset="-127"/>
                <a:cs typeface="Arial Unicode MS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altLang="ko-K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0" y="5124450"/>
            <a:ext cx="9144000" cy="609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>
                <a:solidFill>
                  <a:srgbClr val="0000FF"/>
                </a:solidFill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 bwMode="black">
          <a:xfrm>
            <a:off x="5943600" y="61722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tx2"/>
                </a:solidFill>
                <a:latin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pic>
        <p:nvPicPr>
          <p:cNvPr id="8" name="Picture 2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3906" y="5898035"/>
            <a:ext cx="3295650" cy="400050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E70D9-412B-45C0-8A3F-54C4736C411C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BC028-A541-4DC0-9373-636DA4EC0B2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F16B6-0FE4-4C35-BAB5-5BB67346648F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07BE8-A575-4CB9-BC2C-99425A6CD8A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66725" y="981075"/>
            <a:ext cx="4094163" cy="532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13288" y="981075"/>
            <a:ext cx="4095750" cy="532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97765-0C25-4EC0-BA5B-9ABAAF28029A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F973B7-CED0-4478-828B-D7CC7AF900CD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081E4-775D-422D-9ECA-CA4C480E48B5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76380-65A0-4CD1-986D-6250E02865E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1083C-1609-4740-9A6A-78386EDFDF60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79D94-4FD2-4537-80C3-209782A051F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1F664-8DB4-451D-B1B1-84F4E6654BE3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3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BE8CA-B072-420E-A257-EC3537E4FA11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1B66B-E049-48C2-B9C2-34D6465F82B2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7A572-7654-4F70-A2E7-FB41A8DED02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6BB99-7B7B-4FF2-BE2F-EF36DFB3B9B0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3531F-3B3A-4365-9346-6A3C60489FAF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17C14-3573-4E6A-9D29-38E5DF362DDF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94A02-27DA-4888-90B4-3E86B9DC84D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975475" y="0"/>
            <a:ext cx="2168525" cy="63023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66725" y="0"/>
            <a:ext cx="6356350" cy="63023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0CBBB-2D6D-4EF4-9A34-C773736B0921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32C9F-995D-4AC8-87E6-F0EC4B97AF35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23975" y="0"/>
            <a:ext cx="7820025" cy="742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66725" y="981075"/>
            <a:ext cx="4094163" cy="53213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13288" y="981075"/>
            <a:ext cx="4095750" cy="53213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787DB2-AB4C-45D9-81B9-81EAF7D399E8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DC4C9-127C-4B32-8CE4-75E220F4B5A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23975" y="0"/>
            <a:ext cx="7820025" cy="742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66725" y="981075"/>
            <a:ext cx="8342313" cy="5321300"/>
          </a:xfrm>
        </p:spPr>
        <p:txBody>
          <a:bodyPr/>
          <a:lstStyle/>
          <a:p>
            <a:pPr lvl="0"/>
            <a:endParaRPr lang="ko-KR" altLang="en-US" noProof="0" smtClean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B3658-FCD5-477A-B24D-CC0BAD9E60A5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935D9-E1D1-4890-B410-74D3C31CEA7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sz="quarter"/>
          </p:nvPr>
        </p:nvSpPr>
        <p:spPr>
          <a:xfrm>
            <a:off x="1323975" y="0"/>
            <a:ext cx="7820025" cy="742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6725" y="981075"/>
            <a:ext cx="4094163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713288" y="981075"/>
            <a:ext cx="4095750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6725" y="3717925"/>
            <a:ext cx="4094163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713288" y="3717925"/>
            <a:ext cx="4095750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B36A9-6B20-4965-93CC-A20F4D270E45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75E20-A5F8-470E-9401-F427A9B0717F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Signature(한글가로)"/>
          <p:cNvPicPr>
            <a:picLocks noChangeAspect="1" noChangeArrowheads="1"/>
          </p:cNvPicPr>
          <p:nvPr userDrawn="1"/>
        </p:nvPicPr>
        <p:blipFill>
          <a:blip r:embed="rId16" cstate="print">
            <a:lum contrast="42000"/>
          </a:blip>
          <a:srcRect/>
          <a:stretch>
            <a:fillRect/>
          </a:stretch>
        </p:blipFill>
        <p:spPr bwMode="auto">
          <a:xfrm>
            <a:off x="65903" y="82378"/>
            <a:ext cx="2430162" cy="56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31"/>
          <p:cNvPicPr>
            <a:picLocks noChangeAspect="1" noChangeArrowheads="1"/>
          </p:cNvPicPr>
          <p:nvPr userDrawn="1"/>
        </p:nvPicPr>
        <p:blipFill>
          <a:blip r:embed="rId17" cstate="print">
            <a:lum bright="10000" contrast="10000"/>
          </a:blip>
          <a:srcRect l="20155" t="14705"/>
          <a:stretch>
            <a:fillRect/>
          </a:stretch>
        </p:blipFill>
        <p:spPr bwMode="auto">
          <a:xfrm>
            <a:off x="0" y="809625"/>
            <a:ext cx="9144000" cy="60483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307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6725" y="981075"/>
            <a:ext cx="8342313" cy="532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quarter" idx="2"/>
          </p:nvPr>
        </p:nvSpPr>
        <p:spPr bwMode="black">
          <a:xfrm>
            <a:off x="177800" y="6537325"/>
            <a:ext cx="19050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+mn-lt"/>
                <a:ea typeface="+mj-ea"/>
              </a:defRPr>
            </a:lvl1pPr>
          </a:lstStyle>
          <a:p>
            <a:pPr>
              <a:defRPr/>
            </a:pPr>
            <a:fld id="{C2C011D8-5906-41D4-BC0A-0B0364FCEF80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8021638" y="6421438"/>
            <a:ext cx="9144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Arial Black" pitchFamily="34" charset="0"/>
                <a:ea typeface="+mj-ea"/>
              </a:defRPr>
            </a:lvl1pPr>
          </a:lstStyle>
          <a:p>
            <a:pPr>
              <a:defRPr/>
            </a:pPr>
            <a:fld id="{7112CD44-4479-48A2-9AD5-11B206D72B0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3078" name="Picture 35"/>
          <p:cNvPicPr>
            <a:picLocks noChangeAspect="1" noChangeArrowheads="1"/>
          </p:cNvPicPr>
          <p:nvPr userDrawn="1"/>
        </p:nvPicPr>
        <p:blipFill>
          <a:blip r:embed="rId18" cstate="print">
            <a:lum bright="48000" contrast="52000"/>
          </a:blip>
          <a:srcRect/>
          <a:stretch>
            <a:fillRect/>
          </a:stretch>
        </p:blipFill>
        <p:spPr bwMode="auto">
          <a:xfrm>
            <a:off x="1309817" y="0"/>
            <a:ext cx="7834184" cy="7493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09816" y="0"/>
            <a:ext cx="7834184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chemeClr val="bg2">
                <a:alpha val="50000"/>
              </a:schemeClr>
            </a:outerShdw>
          </a:effec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   </a:t>
            </a:r>
            <a:endParaRPr lang="en-US" altLang="ko-KR" dirty="0" smtClean="0"/>
          </a:p>
        </p:txBody>
      </p:sp>
      <p:pic>
        <p:nvPicPr>
          <p:cNvPr id="9" name="Picture 27"/>
          <p:cNvPicPr>
            <a:picLocks noChangeAspect="1" noChangeArrowheads="1"/>
          </p:cNvPicPr>
          <p:nvPr userDrawn="1"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847071" y="6515874"/>
            <a:ext cx="1631092" cy="342126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37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</p:sldLayoutIdLst>
  <p:hf hdr="0" ftr="0"/>
  <p:txStyles>
    <p:titleStyle>
      <a:lvl1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2pPr>
      <a:lvl3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3pPr>
      <a:lvl4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4pPr>
      <a:lvl5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5pPr>
      <a:lvl6pPr marL="4572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6pPr>
      <a:lvl7pPr marL="9144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7pPr>
      <a:lvl8pPr marL="13716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8pPr>
      <a:lvl9pPr marL="18288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bg1"/>
        </a:buClr>
        <a:buFont typeface="Wingdings" pitchFamily="2" charset="2"/>
        <a:buChar char="§"/>
        <a:defRPr kumimoji="1" sz="20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kumimoji="1" sz="1600">
          <a:solidFill>
            <a:srgbClr val="000099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bg2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sishome.co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osistechnology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0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076700"/>
            <a:ext cx="9144000" cy="817563"/>
          </a:xfrm>
          <a:noFill/>
        </p:spPr>
        <p:txBody>
          <a:bodyPr lIns="91440" tIns="45720" rIns="91440" bIns="45720"/>
          <a:lstStyle/>
          <a:p>
            <a:pPr eaLnBrk="1" hangingPunct="1"/>
            <a:r>
              <a:rPr lang="en-US" altLang="ko-KR" sz="1800" b="1" dirty="0" smtClean="0">
                <a:solidFill>
                  <a:schemeClr val="bg2"/>
                </a:solidFill>
                <a:hlinkClick r:id="rId3"/>
              </a:rPr>
              <a:t>www.posishome</a:t>
            </a:r>
            <a:r>
              <a:rPr lang="ko-KR" altLang="en-US" sz="1800" b="1" dirty="0" smtClean="0">
                <a:solidFill>
                  <a:schemeClr val="bg2"/>
                </a:solidFill>
                <a:hlinkClick r:id="rId3"/>
              </a:rPr>
              <a:t>.</a:t>
            </a:r>
            <a:r>
              <a:rPr lang="en-US" altLang="ko-KR" sz="1800" b="1" dirty="0" smtClean="0">
                <a:solidFill>
                  <a:schemeClr val="bg2"/>
                </a:solidFill>
                <a:hlinkClick r:id="rId3"/>
              </a:rPr>
              <a:t>co.kr</a:t>
            </a:r>
            <a:endParaRPr lang="en-US" altLang="ko-KR" sz="1800" b="1" dirty="0" smtClean="0">
              <a:solidFill>
                <a:schemeClr val="bg2"/>
              </a:solidFill>
            </a:endParaRPr>
          </a:p>
          <a:p>
            <a:pPr eaLnBrk="1" hangingPunct="1"/>
            <a:r>
              <a:rPr lang="en-US" altLang="ko-KR" sz="1800" b="1" dirty="0" smtClean="0">
                <a:solidFill>
                  <a:schemeClr val="bg2"/>
                </a:solidFill>
                <a:hlinkClick r:id="rId4"/>
              </a:rPr>
              <a:t>www.posistechnology.com</a:t>
            </a:r>
            <a:endParaRPr lang="en-US" altLang="ko-KR" sz="1800" b="1" dirty="0" smtClean="0">
              <a:solidFill>
                <a:schemeClr val="bg2"/>
              </a:solidFill>
            </a:endParaRPr>
          </a:p>
          <a:p>
            <a:pPr eaLnBrk="1" hangingPunct="1"/>
            <a:endParaRPr lang="ko-KR" altLang="en-US" sz="1800" b="1" dirty="0" smtClean="0">
              <a:solidFill>
                <a:schemeClr val="bg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8408" y="491256"/>
            <a:ext cx="8264769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6000" b="1" i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Posis</a:t>
            </a:r>
            <a:r>
              <a:rPr lang="en-US" altLang="ko-KR" sz="6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 Technology</a:t>
            </a:r>
            <a:endParaRPr lang="ko-KR" altLang="en-US" sz="6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1828800" y="1346091"/>
            <a:ext cx="431079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ko-KR" sz="3200" b="1" dirty="0" smtClean="0">
                <a:solidFill>
                  <a:srgbClr val="FF3300"/>
                </a:solidFill>
              </a:rPr>
              <a:t>Basic of Light &amp; Optics</a:t>
            </a:r>
            <a:endParaRPr lang="en-US" altLang="ko-KR" sz="32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5" name="Text Box 5"/>
          <p:cNvSpPr txBox="1">
            <a:spLocks noChangeArrowheads="1"/>
          </p:cNvSpPr>
          <p:nvPr/>
        </p:nvSpPr>
        <p:spPr bwMode="auto">
          <a:xfrm>
            <a:off x="762000" y="941388"/>
            <a:ext cx="3238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1. Reflection and Transmittance</a:t>
            </a:r>
          </a:p>
        </p:txBody>
      </p:sp>
      <p:sp>
        <p:nvSpPr>
          <p:cNvPr id="174108" name="Text Box 28"/>
          <p:cNvSpPr txBox="1">
            <a:spLocks noChangeArrowheads="1"/>
          </p:cNvSpPr>
          <p:nvPr/>
        </p:nvSpPr>
        <p:spPr bwMode="auto">
          <a:xfrm>
            <a:off x="1436688" y="1863725"/>
            <a:ext cx="1431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# Reflection </a:t>
            </a:r>
          </a:p>
        </p:txBody>
      </p:sp>
      <p:sp>
        <p:nvSpPr>
          <p:cNvPr id="174109" name="Rectangle 29"/>
          <p:cNvSpPr>
            <a:spLocks noChangeArrowheads="1"/>
          </p:cNvSpPr>
          <p:nvPr/>
        </p:nvSpPr>
        <p:spPr bwMode="auto">
          <a:xfrm>
            <a:off x="209550" y="5062538"/>
            <a:ext cx="3810000" cy="228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74110" name="Line 30"/>
          <p:cNvSpPr>
            <a:spLocks noChangeShapeType="1"/>
          </p:cNvSpPr>
          <p:nvPr/>
        </p:nvSpPr>
        <p:spPr bwMode="auto">
          <a:xfrm>
            <a:off x="2114550" y="2928938"/>
            <a:ext cx="0" cy="2133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4111" name="Line 31"/>
          <p:cNvSpPr>
            <a:spLocks noChangeShapeType="1"/>
          </p:cNvSpPr>
          <p:nvPr/>
        </p:nvSpPr>
        <p:spPr bwMode="auto">
          <a:xfrm>
            <a:off x="933450" y="3119438"/>
            <a:ext cx="114300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4112" name="Line 32"/>
          <p:cNvSpPr>
            <a:spLocks noChangeShapeType="1"/>
          </p:cNvSpPr>
          <p:nvPr/>
        </p:nvSpPr>
        <p:spPr bwMode="auto">
          <a:xfrm flipV="1">
            <a:off x="2114550" y="3081338"/>
            <a:ext cx="1143000" cy="19812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4113" name="Freeform 33"/>
          <p:cNvSpPr>
            <a:spLocks/>
          </p:cNvSpPr>
          <p:nvPr/>
        </p:nvSpPr>
        <p:spPr bwMode="auto">
          <a:xfrm>
            <a:off x="1289050" y="3335338"/>
            <a:ext cx="838200" cy="381000"/>
          </a:xfrm>
          <a:custGeom>
            <a:avLst/>
            <a:gdLst/>
            <a:ahLst/>
            <a:cxnLst>
              <a:cxn ang="0">
                <a:pos x="0" y="416"/>
              </a:cxn>
              <a:cxn ang="0">
                <a:pos x="240" y="128"/>
              </a:cxn>
              <a:cxn ang="0">
                <a:pos x="528" y="32"/>
              </a:cxn>
            </a:cxnLst>
            <a:rect l="0" t="0" r="r" b="b"/>
            <a:pathLst>
              <a:path w="528" h="416">
                <a:moveTo>
                  <a:pt x="0" y="416"/>
                </a:moveTo>
                <a:cubicBezTo>
                  <a:pt x="76" y="304"/>
                  <a:pt x="152" y="192"/>
                  <a:pt x="240" y="128"/>
                </a:cubicBezTo>
                <a:cubicBezTo>
                  <a:pt x="328" y="64"/>
                  <a:pt x="448" y="0"/>
                  <a:pt x="528" y="32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4114" name="Freeform 34"/>
          <p:cNvSpPr>
            <a:spLocks/>
          </p:cNvSpPr>
          <p:nvPr/>
        </p:nvSpPr>
        <p:spPr bwMode="auto">
          <a:xfrm flipH="1">
            <a:off x="2114550" y="3322638"/>
            <a:ext cx="762000" cy="381000"/>
          </a:xfrm>
          <a:custGeom>
            <a:avLst/>
            <a:gdLst/>
            <a:ahLst/>
            <a:cxnLst>
              <a:cxn ang="0">
                <a:pos x="0" y="416"/>
              </a:cxn>
              <a:cxn ang="0">
                <a:pos x="240" y="128"/>
              </a:cxn>
              <a:cxn ang="0">
                <a:pos x="528" y="32"/>
              </a:cxn>
            </a:cxnLst>
            <a:rect l="0" t="0" r="r" b="b"/>
            <a:pathLst>
              <a:path w="528" h="416">
                <a:moveTo>
                  <a:pt x="0" y="416"/>
                </a:moveTo>
                <a:cubicBezTo>
                  <a:pt x="76" y="304"/>
                  <a:pt x="152" y="192"/>
                  <a:pt x="240" y="128"/>
                </a:cubicBezTo>
                <a:cubicBezTo>
                  <a:pt x="328" y="64"/>
                  <a:pt x="448" y="0"/>
                  <a:pt x="528" y="32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4115" name="Rectangle 35"/>
          <p:cNvSpPr>
            <a:spLocks noChangeArrowheads="1"/>
          </p:cNvSpPr>
          <p:nvPr/>
        </p:nvSpPr>
        <p:spPr bwMode="auto">
          <a:xfrm>
            <a:off x="1504950" y="3095625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</a:pPr>
            <a:r>
              <a:rPr lang="en-US" altLang="ko-KR" sz="1800">
                <a:solidFill>
                  <a:srgbClr val="000000"/>
                </a:solidFill>
              </a:rPr>
              <a:t>θ</a:t>
            </a:r>
            <a:r>
              <a:rPr lang="en-US" altLang="ko-KR" sz="900">
                <a:solidFill>
                  <a:srgbClr val="000000"/>
                </a:solidFill>
              </a:rPr>
              <a:t> </a:t>
            </a:r>
            <a:r>
              <a:rPr lang="en-US" altLang="ko-KR" sz="1000">
                <a:solidFill>
                  <a:srgbClr val="000000"/>
                </a:solidFill>
              </a:rPr>
              <a:t>1</a:t>
            </a:r>
            <a:endParaRPr lang="en-US" altLang="ko-KR" sz="1000">
              <a:solidFill>
                <a:schemeClr val="tx1"/>
              </a:solidFill>
            </a:endParaRPr>
          </a:p>
        </p:txBody>
      </p:sp>
      <p:sp>
        <p:nvSpPr>
          <p:cNvPr id="174116" name="Rectangle 36"/>
          <p:cNvSpPr>
            <a:spLocks noChangeArrowheads="1"/>
          </p:cNvSpPr>
          <p:nvPr/>
        </p:nvSpPr>
        <p:spPr bwMode="auto">
          <a:xfrm>
            <a:off x="2343150" y="3081338"/>
            <a:ext cx="533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</a:pPr>
            <a:r>
              <a:rPr lang="en-US" altLang="ko-KR" sz="1800">
                <a:solidFill>
                  <a:srgbClr val="000000"/>
                </a:solidFill>
              </a:rPr>
              <a:t>θ</a:t>
            </a:r>
            <a:r>
              <a:rPr lang="en-US" altLang="ko-KR" sz="900">
                <a:solidFill>
                  <a:srgbClr val="000000"/>
                </a:solidFill>
              </a:rPr>
              <a:t> </a:t>
            </a:r>
            <a:r>
              <a:rPr lang="en-US" altLang="ko-KR" sz="1000">
                <a:solidFill>
                  <a:srgbClr val="000000"/>
                </a:solidFill>
              </a:rPr>
              <a:t>2</a:t>
            </a:r>
            <a:endParaRPr lang="en-US" altLang="ko-KR" sz="1000">
              <a:solidFill>
                <a:schemeClr val="tx1"/>
              </a:solidFill>
            </a:endParaRPr>
          </a:p>
        </p:txBody>
      </p:sp>
      <p:sp>
        <p:nvSpPr>
          <p:cNvPr id="174117" name="Rectangle 37"/>
          <p:cNvSpPr>
            <a:spLocks noChangeArrowheads="1"/>
          </p:cNvSpPr>
          <p:nvPr/>
        </p:nvSpPr>
        <p:spPr bwMode="auto">
          <a:xfrm>
            <a:off x="2876550" y="4376738"/>
            <a:ext cx="1143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</a:pPr>
            <a:r>
              <a:rPr lang="en-US" altLang="ko-KR" sz="1800">
                <a:solidFill>
                  <a:srgbClr val="000000"/>
                </a:solidFill>
              </a:rPr>
              <a:t>θ</a:t>
            </a:r>
            <a:r>
              <a:rPr lang="en-US" altLang="ko-KR" sz="900">
                <a:solidFill>
                  <a:srgbClr val="000000"/>
                </a:solidFill>
              </a:rPr>
              <a:t> </a:t>
            </a:r>
            <a:r>
              <a:rPr lang="en-US" altLang="ko-KR" sz="1000">
                <a:solidFill>
                  <a:srgbClr val="000000"/>
                </a:solidFill>
              </a:rPr>
              <a:t>1  </a:t>
            </a:r>
            <a:r>
              <a:rPr lang="en-US" altLang="ko-KR" sz="1800">
                <a:solidFill>
                  <a:srgbClr val="000000"/>
                </a:solidFill>
              </a:rPr>
              <a:t>=</a:t>
            </a:r>
            <a:r>
              <a:rPr lang="en-US" altLang="ko-KR" sz="1000">
                <a:solidFill>
                  <a:srgbClr val="000000"/>
                </a:solidFill>
              </a:rPr>
              <a:t>  </a:t>
            </a:r>
            <a:r>
              <a:rPr lang="en-US" altLang="ko-KR" sz="1800">
                <a:solidFill>
                  <a:srgbClr val="000000"/>
                </a:solidFill>
              </a:rPr>
              <a:t>θ</a:t>
            </a:r>
            <a:r>
              <a:rPr lang="en-US" altLang="ko-KR" sz="900">
                <a:solidFill>
                  <a:srgbClr val="000000"/>
                </a:solidFill>
              </a:rPr>
              <a:t> </a:t>
            </a:r>
            <a:r>
              <a:rPr lang="en-US" altLang="ko-KR" sz="100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74120" name="Text Box 40"/>
          <p:cNvSpPr txBox="1">
            <a:spLocks noChangeArrowheads="1"/>
          </p:cNvSpPr>
          <p:nvPr/>
        </p:nvSpPr>
        <p:spPr bwMode="auto">
          <a:xfrm>
            <a:off x="5619750" y="1863725"/>
            <a:ext cx="1752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# Transmittance</a:t>
            </a:r>
          </a:p>
        </p:txBody>
      </p:sp>
      <p:sp>
        <p:nvSpPr>
          <p:cNvPr id="174121" name="Rectangle 41"/>
          <p:cNvSpPr>
            <a:spLocks noChangeArrowheads="1"/>
          </p:cNvSpPr>
          <p:nvPr/>
        </p:nvSpPr>
        <p:spPr bwMode="auto">
          <a:xfrm>
            <a:off x="6381750" y="2505075"/>
            <a:ext cx="381000" cy="24384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>
            <a:off x="4857750" y="3267075"/>
            <a:ext cx="1524000" cy="685800"/>
            <a:chOff x="3264" y="2064"/>
            <a:chExt cx="960" cy="432"/>
          </a:xfrm>
        </p:grpSpPr>
        <p:sp>
          <p:nvSpPr>
            <p:cNvPr id="174122" name="Line 42"/>
            <p:cNvSpPr>
              <a:spLocks noChangeShapeType="1"/>
            </p:cNvSpPr>
            <p:nvPr/>
          </p:nvSpPr>
          <p:spPr bwMode="auto">
            <a:xfrm>
              <a:off x="3264" y="2064"/>
              <a:ext cx="96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4123" name="Line 43"/>
            <p:cNvSpPr>
              <a:spLocks noChangeShapeType="1"/>
            </p:cNvSpPr>
            <p:nvPr/>
          </p:nvSpPr>
          <p:spPr bwMode="auto">
            <a:xfrm>
              <a:off x="3264" y="2208"/>
              <a:ext cx="96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4124" name="Line 44"/>
            <p:cNvSpPr>
              <a:spLocks noChangeShapeType="1"/>
            </p:cNvSpPr>
            <p:nvPr/>
          </p:nvSpPr>
          <p:spPr bwMode="auto">
            <a:xfrm>
              <a:off x="3264" y="2352"/>
              <a:ext cx="96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4125" name="Line 45"/>
            <p:cNvSpPr>
              <a:spLocks noChangeShapeType="1"/>
            </p:cNvSpPr>
            <p:nvPr/>
          </p:nvSpPr>
          <p:spPr bwMode="auto">
            <a:xfrm>
              <a:off x="3264" y="2496"/>
              <a:ext cx="96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3" name="Group 54"/>
          <p:cNvGrpSpPr>
            <a:grpSpLocks/>
          </p:cNvGrpSpPr>
          <p:nvPr/>
        </p:nvGrpSpPr>
        <p:grpSpPr bwMode="auto">
          <a:xfrm>
            <a:off x="6762750" y="3343275"/>
            <a:ext cx="1524000" cy="457200"/>
            <a:chOff x="4464" y="2112"/>
            <a:chExt cx="960" cy="288"/>
          </a:xfrm>
        </p:grpSpPr>
        <p:sp>
          <p:nvSpPr>
            <p:cNvPr id="174126" name="Line 46"/>
            <p:cNvSpPr>
              <a:spLocks noChangeShapeType="1"/>
            </p:cNvSpPr>
            <p:nvPr/>
          </p:nvSpPr>
          <p:spPr bwMode="auto">
            <a:xfrm>
              <a:off x="4464" y="2112"/>
              <a:ext cx="96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4127" name="Line 47"/>
            <p:cNvSpPr>
              <a:spLocks noChangeShapeType="1"/>
            </p:cNvSpPr>
            <p:nvPr/>
          </p:nvSpPr>
          <p:spPr bwMode="auto">
            <a:xfrm>
              <a:off x="4464" y="2256"/>
              <a:ext cx="96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4128" name="Line 48"/>
            <p:cNvSpPr>
              <a:spLocks noChangeShapeType="1"/>
            </p:cNvSpPr>
            <p:nvPr/>
          </p:nvSpPr>
          <p:spPr bwMode="auto">
            <a:xfrm>
              <a:off x="4464" y="2400"/>
              <a:ext cx="960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74129" name="Text Box 49"/>
          <p:cNvSpPr txBox="1">
            <a:spLocks noChangeArrowheads="1"/>
          </p:cNvSpPr>
          <p:nvPr/>
        </p:nvSpPr>
        <p:spPr bwMode="auto">
          <a:xfrm>
            <a:off x="4316413" y="4181475"/>
            <a:ext cx="2141537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Intensity of Incident </a:t>
            </a:r>
          </a:p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    Beam </a:t>
            </a:r>
            <a:r>
              <a:rPr lang="en-US" altLang="ko-KR" sz="1600" b="1">
                <a:solidFill>
                  <a:srgbClr val="000000"/>
                </a:solidFill>
                <a:ea typeface="한컴바탕" pitchFamily="18" charset="2"/>
                <a:cs typeface="한컴바탕" pitchFamily="18" charset="2"/>
              </a:rPr>
              <a:t>≡ </a:t>
            </a:r>
            <a:r>
              <a:rPr lang="en-US" altLang="ko-KR" sz="1600" b="1">
                <a:solidFill>
                  <a:schemeClr val="tx1"/>
                </a:solidFill>
              </a:rPr>
              <a:t>100</a:t>
            </a:r>
          </a:p>
        </p:txBody>
      </p:sp>
      <p:sp>
        <p:nvSpPr>
          <p:cNvPr id="174130" name="Text Box 50"/>
          <p:cNvSpPr txBox="1">
            <a:spLocks noChangeArrowheads="1"/>
          </p:cNvSpPr>
          <p:nvPr/>
        </p:nvSpPr>
        <p:spPr bwMode="auto">
          <a:xfrm>
            <a:off x="6907213" y="4105275"/>
            <a:ext cx="1531937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Intensity of </a:t>
            </a:r>
          </a:p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Transmittance</a:t>
            </a:r>
          </a:p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Beam &lt; 100</a:t>
            </a:r>
          </a:p>
        </p:txBody>
      </p:sp>
      <p:sp>
        <p:nvSpPr>
          <p:cNvPr id="174132" name="Text Box 52"/>
          <p:cNvSpPr txBox="1">
            <a:spLocks noChangeArrowheads="1"/>
          </p:cNvSpPr>
          <p:nvPr/>
        </p:nvSpPr>
        <p:spPr bwMode="auto">
          <a:xfrm>
            <a:off x="4103688" y="5364163"/>
            <a:ext cx="1727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Transmittance =</a:t>
            </a:r>
          </a:p>
        </p:txBody>
      </p:sp>
      <p:sp>
        <p:nvSpPr>
          <p:cNvPr id="174135" name="Text Box 55"/>
          <p:cNvSpPr txBox="1">
            <a:spLocks noChangeArrowheads="1"/>
          </p:cNvSpPr>
          <p:nvPr/>
        </p:nvSpPr>
        <p:spPr bwMode="auto">
          <a:xfrm>
            <a:off x="2290763" y="2362200"/>
            <a:ext cx="17795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Normal Direction</a:t>
            </a:r>
          </a:p>
        </p:txBody>
      </p:sp>
      <p:sp>
        <p:nvSpPr>
          <p:cNvPr id="174136" name="Line 56"/>
          <p:cNvSpPr>
            <a:spLocks noChangeShapeType="1"/>
          </p:cNvSpPr>
          <p:nvPr/>
        </p:nvSpPr>
        <p:spPr bwMode="auto">
          <a:xfrm flipH="1">
            <a:off x="2160588" y="2627313"/>
            <a:ext cx="215900" cy="3603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74138" name="Text Box 58"/>
          <p:cNvSpPr txBox="1">
            <a:spLocks noChangeArrowheads="1"/>
          </p:cNvSpPr>
          <p:nvPr/>
        </p:nvSpPr>
        <p:spPr bwMode="auto">
          <a:xfrm>
            <a:off x="5616575" y="5940425"/>
            <a:ext cx="19129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 u="sng">
                <a:solidFill>
                  <a:schemeClr val="tx1"/>
                </a:solidFill>
              </a:rPr>
              <a:t>Transmittance &lt; 1</a:t>
            </a:r>
          </a:p>
        </p:txBody>
      </p:sp>
      <p:sp>
        <p:nvSpPr>
          <p:cNvPr id="174139" name="Text Box 59"/>
          <p:cNvSpPr txBox="1">
            <a:spLocks noChangeArrowheads="1"/>
          </p:cNvSpPr>
          <p:nvPr/>
        </p:nvSpPr>
        <p:spPr bwMode="auto">
          <a:xfrm>
            <a:off x="5832475" y="5507038"/>
            <a:ext cx="2736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Intensity of Incident Beam</a:t>
            </a:r>
          </a:p>
        </p:txBody>
      </p:sp>
      <p:sp>
        <p:nvSpPr>
          <p:cNvPr id="174140" name="Line 60"/>
          <p:cNvSpPr>
            <a:spLocks noChangeShapeType="1"/>
          </p:cNvSpPr>
          <p:nvPr/>
        </p:nvSpPr>
        <p:spPr bwMode="auto">
          <a:xfrm>
            <a:off x="5840413" y="5545138"/>
            <a:ext cx="29162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74141" name="Text Box 61"/>
          <p:cNvSpPr txBox="1">
            <a:spLocks noChangeArrowheads="1"/>
          </p:cNvSpPr>
          <p:nvPr/>
        </p:nvSpPr>
        <p:spPr bwMode="auto">
          <a:xfrm>
            <a:off x="5688013" y="5199063"/>
            <a:ext cx="3455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Intensity of Transmittance Beam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61" name="Text Box 5"/>
          <p:cNvSpPr txBox="1">
            <a:spLocks noChangeArrowheads="1"/>
          </p:cNvSpPr>
          <p:nvPr/>
        </p:nvSpPr>
        <p:spPr bwMode="auto">
          <a:xfrm>
            <a:off x="762000" y="941388"/>
            <a:ext cx="28781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2. Refraction and diffraction</a:t>
            </a:r>
          </a:p>
        </p:txBody>
      </p:sp>
      <p:sp>
        <p:nvSpPr>
          <p:cNvPr id="173062" name="Text Box 6"/>
          <p:cNvSpPr txBox="1">
            <a:spLocks noChangeArrowheads="1"/>
          </p:cNvSpPr>
          <p:nvPr/>
        </p:nvSpPr>
        <p:spPr bwMode="auto">
          <a:xfrm>
            <a:off x="1771650" y="1430338"/>
            <a:ext cx="13827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# Refraction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923925" y="1868488"/>
            <a:ext cx="3276600" cy="2743200"/>
            <a:chOff x="576" y="1200"/>
            <a:chExt cx="2064" cy="1728"/>
          </a:xfrm>
        </p:grpSpPr>
        <p:sp>
          <p:nvSpPr>
            <p:cNvPr id="173064" name="Rectangle 8"/>
            <p:cNvSpPr>
              <a:spLocks noChangeArrowheads="1"/>
            </p:cNvSpPr>
            <p:nvPr/>
          </p:nvSpPr>
          <p:spPr bwMode="auto">
            <a:xfrm>
              <a:off x="576" y="1776"/>
              <a:ext cx="2064" cy="384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73065" name="Text Box 9"/>
            <p:cNvSpPr txBox="1">
              <a:spLocks noChangeArrowheads="1"/>
            </p:cNvSpPr>
            <p:nvPr/>
          </p:nvSpPr>
          <p:spPr bwMode="auto">
            <a:xfrm>
              <a:off x="662" y="1423"/>
              <a:ext cx="237" cy="212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altLang="ko-KR" sz="1600" b="1">
                  <a:solidFill>
                    <a:schemeClr val="tx1"/>
                  </a:solidFill>
                </a:rPr>
                <a:t>n</a:t>
              </a:r>
              <a:r>
                <a:rPr lang="en-US" altLang="ko-KR" sz="1000" b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73066" name="Text Box 10"/>
            <p:cNvSpPr txBox="1">
              <a:spLocks noChangeArrowheads="1"/>
            </p:cNvSpPr>
            <p:nvPr/>
          </p:nvSpPr>
          <p:spPr bwMode="auto">
            <a:xfrm>
              <a:off x="672" y="2284"/>
              <a:ext cx="237" cy="212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altLang="ko-KR" sz="1600" b="1">
                  <a:solidFill>
                    <a:schemeClr val="tx1"/>
                  </a:solidFill>
                </a:rPr>
                <a:t>n</a:t>
              </a:r>
              <a:r>
                <a:rPr lang="en-US" altLang="ko-KR" sz="1000" b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73067" name="Text Box 11"/>
            <p:cNvSpPr txBox="1">
              <a:spLocks noChangeArrowheads="1"/>
            </p:cNvSpPr>
            <p:nvPr/>
          </p:nvSpPr>
          <p:spPr bwMode="auto">
            <a:xfrm>
              <a:off x="663" y="1872"/>
              <a:ext cx="237" cy="212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altLang="ko-KR" sz="1600" b="1">
                  <a:solidFill>
                    <a:schemeClr val="tx1"/>
                  </a:solidFill>
                </a:rPr>
                <a:t>n</a:t>
              </a:r>
              <a:r>
                <a:rPr lang="en-US" altLang="ko-KR" sz="1000" b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73068" name="Line 12"/>
            <p:cNvSpPr>
              <a:spLocks noChangeShapeType="1"/>
            </p:cNvSpPr>
            <p:nvPr/>
          </p:nvSpPr>
          <p:spPr bwMode="auto">
            <a:xfrm flipV="1">
              <a:off x="1056" y="2160"/>
              <a:ext cx="192" cy="768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3069" name="Line 13"/>
            <p:cNvSpPr>
              <a:spLocks noChangeShapeType="1"/>
            </p:cNvSpPr>
            <p:nvPr/>
          </p:nvSpPr>
          <p:spPr bwMode="auto">
            <a:xfrm flipV="1">
              <a:off x="1248" y="1776"/>
              <a:ext cx="288" cy="384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3070" name="Line 14"/>
            <p:cNvSpPr>
              <a:spLocks noChangeShapeType="1"/>
            </p:cNvSpPr>
            <p:nvPr/>
          </p:nvSpPr>
          <p:spPr bwMode="auto">
            <a:xfrm flipV="1">
              <a:off x="1536" y="1200"/>
              <a:ext cx="144" cy="57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73071" name="Text Box 15"/>
          <p:cNvSpPr txBox="1">
            <a:spLocks noChangeArrowheads="1"/>
          </p:cNvSpPr>
          <p:nvPr/>
        </p:nvSpPr>
        <p:spPr bwMode="auto">
          <a:xfrm>
            <a:off x="6242050" y="1430338"/>
            <a:ext cx="1397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# Diffraction</a:t>
            </a:r>
          </a:p>
        </p:txBody>
      </p:sp>
      <p:sp>
        <p:nvSpPr>
          <p:cNvPr id="173072" name="Rectangle 16"/>
          <p:cNvSpPr>
            <a:spLocks noChangeArrowheads="1"/>
          </p:cNvSpPr>
          <p:nvPr/>
        </p:nvSpPr>
        <p:spPr bwMode="auto">
          <a:xfrm>
            <a:off x="5343525" y="2962275"/>
            <a:ext cx="1295400" cy="228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73073" name="Rectangle 17"/>
          <p:cNvSpPr>
            <a:spLocks noChangeArrowheads="1"/>
          </p:cNvSpPr>
          <p:nvPr/>
        </p:nvSpPr>
        <p:spPr bwMode="auto">
          <a:xfrm>
            <a:off x="7248525" y="2962275"/>
            <a:ext cx="1295400" cy="228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73074" name="Line 18"/>
          <p:cNvSpPr>
            <a:spLocks noChangeShapeType="1"/>
          </p:cNvSpPr>
          <p:nvPr/>
        </p:nvSpPr>
        <p:spPr bwMode="auto">
          <a:xfrm flipV="1">
            <a:off x="6638925" y="3190875"/>
            <a:ext cx="0" cy="1066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75" name="Line 19"/>
          <p:cNvSpPr>
            <a:spLocks noChangeShapeType="1"/>
          </p:cNvSpPr>
          <p:nvPr/>
        </p:nvSpPr>
        <p:spPr bwMode="auto">
          <a:xfrm flipV="1">
            <a:off x="6791325" y="3190875"/>
            <a:ext cx="0" cy="1066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76" name="Line 20"/>
          <p:cNvSpPr>
            <a:spLocks noChangeShapeType="1"/>
          </p:cNvSpPr>
          <p:nvPr/>
        </p:nvSpPr>
        <p:spPr bwMode="auto">
          <a:xfrm flipV="1">
            <a:off x="6943725" y="3190875"/>
            <a:ext cx="0" cy="1066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77" name="Line 21"/>
          <p:cNvSpPr>
            <a:spLocks noChangeShapeType="1"/>
          </p:cNvSpPr>
          <p:nvPr/>
        </p:nvSpPr>
        <p:spPr bwMode="auto">
          <a:xfrm flipV="1">
            <a:off x="7096125" y="3190875"/>
            <a:ext cx="0" cy="1066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78" name="Line 22"/>
          <p:cNvSpPr>
            <a:spLocks noChangeShapeType="1"/>
          </p:cNvSpPr>
          <p:nvPr/>
        </p:nvSpPr>
        <p:spPr bwMode="auto">
          <a:xfrm flipV="1">
            <a:off x="7248525" y="3190875"/>
            <a:ext cx="0" cy="1066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79" name="Line 23"/>
          <p:cNvSpPr>
            <a:spLocks noChangeShapeType="1"/>
          </p:cNvSpPr>
          <p:nvPr/>
        </p:nvSpPr>
        <p:spPr bwMode="auto">
          <a:xfrm flipH="1" flipV="1">
            <a:off x="6257925" y="1971675"/>
            <a:ext cx="381000" cy="99060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80" name="Line 24"/>
          <p:cNvSpPr>
            <a:spLocks noChangeShapeType="1"/>
          </p:cNvSpPr>
          <p:nvPr/>
        </p:nvSpPr>
        <p:spPr bwMode="auto">
          <a:xfrm flipV="1">
            <a:off x="7248525" y="1971675"/>
            <a:ext cx="381000" cy="99060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81" name="Line 25"/>
          <p:cNvSpPr>
            <a:spLocks noChangeShapeType="1"/>
          </p:cNvSpPr>
          <p:nvPr/>
        </p:nvSpPr>
        <p:spPr bwMode="auto">
          <a:xfrm flipV="1">
            <a:off x="6943725" y="1743075"/>
            <a:ext cx="0" cy="1219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82" name="Line 26"/>
          <p:cNvSpPr>
            <a:spLocks noChangeShapeType="1"/>
          </p:cNvSpPr>
          <p:nvPr/>
        </p:nvSpPr>
        <p:spPr bwMode="auto">
          <a:xfrm flipH="1" flipV="1">
            <a:off x="6562725" y="1819275"/>
            <a:ext cx="228600" cy="1143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83" name="Line 27"/>
          <p:cNvSpPr>
            <a:spLocks noChangeShapeType="1"/>
          </p:cNvSpPr>
          <p:nvPr/>
        </p:nvSpPr>
        <p:spPr bwMode="auto">
          <a:xfrm flipV="1">
            <a:off x="7096125" y="1819275"/>
            <a:ext cx="228600" cy="114300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95" name="Line 39"/>
          <p:cNvSpPr>
            <a:spLocks noChangeShapeType="1"/>
          </p:cNvSpPr>
          <p:nvPr/>
        </p:nvSpPr>
        <p:spPr bwMode="auto">
          <a:xfrm flipV="1">
            <a:off x="1685925" y="1917700"/>
            <a:ext cx="685800" cy="26670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096" name="Text Box 40"/>
          <p:cNvSpPr txBox="1">
            <a:spLocks noChangeArrowheads="1"/>
          </p:cNvSpPr>
          <p:nvPr/>
        </p:nvSpPr>
        <p:spPr bwMode="auto">
          <a:xfrm>
            <a:off x="5334000" y="4343400"/>
            <a:ext cx="20335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Ex) Pinhole on Film</a:t>
            </a:r>
          </a:p>
        </p:txBody>
      </p:sp>
      <p:sp>
        <p:nvSpPr>
          <p:cNvPr id="173097" name="Text Box 41"/>
          <p:cNvSpPr txBox="1">
            <a:spLocks noChangeArrowheads="1"/>
          </p:cNvSpPr>
          <p:nvPr/>
        </p:nvSpPr>
        <p:spPr bwMode="auto">
          <a:xfrm>
            <a:off x="990600" y="4724400"/>
            <a:ext cx="3302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Ex) fisheye, gel, Bubble on Film </a:t>
            </a:r>
          </a:p>
        </p:txBody>
      </p:sp>
      <p:sp>
        <p:nvSpPr>
          <p:cNvPr id="173100" name="Rectangle 44"/>
          <p:cNvSpPr>
            <a:spLocks noChangeArrowheads="1"/>
          </p:cNvSpPr>
          <p:nvPr/>
        </p:nvSpPr>
        <p:spPr bwMode="auto">
          <a:xfrm rot="4006166">
            <a:off x="5872956" y="5296694"/>
            <a:ext cx="1608138" cy="609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73104" name="Line 48"/>
          <p:cNvSpPr>
            <a:spLocks noChangeShapeType="1"/>
          </p:cNvSpPr>
          <p:nvPr/>
        </p:nvSpPr>
        <p:spPr bwMode="auto">
          <a:xfrm rot="4006166" flipV="1">
            <a:off x="5716588" y="4884738"/>
            <a:ext cx="22225" cy="1006475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105" name="Line 49"/>
          <p:cNvSpPr>
            <a:spLocks noChangeShapeType="1"/>
          </p:cNvSpPr>
          <p:nvPr/>
        </p:nvSpPr>
        <p:spPr bwMode="auto">
          <a:xfrm rot="4006166" flipV="1">
            <a:off x="6179344" y="5193507"/>
            <a:ext cx="858837" cy="55245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106" name="Line 50"/>
          <p:cNvSpPr>
            <a:spLocks noChangeShapeType="1"/>
          </p:cNvSpPr>
          <p:nvPr/>
        </p:nvSpPr>
        <p:spPr bwMode="auto">
          <a:xfrm rot="4006166" flipV="1">
            <a:off x="7439819" y="5117307"/>
            <a:ext cx="95250" cy="931862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107" name="Line 51"/>
          <p:cNvSpPr>
            <a:spLocks noChangeShapeType="1"/>
          </p:cNvSpPr>
          <p:nvPr/>
        </p:nvSpPr>
        <p:spPr bwMode="auto">
          <a:xfrm rot="4009542" flipV="1">
            <a:off x="6157913" y="4318000"/>
            <a:ext cx="904875" cy="24034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3109" name="Text Box 53"/>
          <p:cNvSpPr txBox="1">
            <a:spLocks noChangeArrowheads="1"/>
          </p:cNvSpPr>
          <p:nvPr/>
        </p:nvSpPr>
        <p:spPr bwMode="auto">
          <a:xfrm>
            <a:off x="5013325" y="5394325"/>
            <a:ext cx="3127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73110" name="Text Box 54"/>
          <p:cNvSpPr txBox="1">
            <a:spLocks noChangeArrowheads="1"/>
          </p:cNvSpPr>
          <p:nvPr/>
        </p:nvSpPr>
        <p:spPr bwMode="auto">
          <a:xfrm>
            <a:off x="7910513" y="5251450"/>
            <a:ext cx="3190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9" name="Text Box 5"/>
          <p:cNvSpPr txBox="1">
            <a:spLocks noChangeArrowheads="1"/>
          </p:cNvSpPr>
          <p:nvPr/>
        </p:nvSpPr>
        <p:spPr bwMode="auto">
          <a:xfrm>
            <a:off x="762000" y="941388"/>
            <a:ext cx="3749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3. Light Intensity of Reflection Object</a:t>
            </a:r>
          </a:p>
        </p:txBody>
      </p:sp>
      <p:sp>
        <p:nvSpPr>
          <p:cNvPr id="175139" name="Text Box 35"/>
          <p:cNvSpPr txBox="1">
            <a:spLocks noChangeArrowheads="1"/>
          </p:cNvSpPr>
          <p:nvPr/>
        </p:nvSpPr>
        <p:spPr bwMode="auto">
          <a:xfrm>
            <a:off x="533400" y="2971800"/>
            <a:ext cx="3429000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Intensity of Incident Beam</a:t>
            </a:r>
          </a:p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rgbClr val="000000"/>
                </a:solidFill>
                <a:ea typeface="한컴바탕" pitchFamily="18" charset="2"/>
                <a:cs typeface="한컴바탕" pitchFamily="18" charset="2"/>
              </a:rPr>
              <a:t>≃ Intensity of Reflection Beam</a:t>
            </a:r>
            <a:endParaRPr lang="en-US" altLang="ko-KR" sz="1600" b="1">
              <a:solidFill>
                <a:schemeClr val="tx1"/>
              </a:solidFill>
            </a:endParaRPr>
          </a:p>
        </p:txBody>
      </p:sp>
      <p:sp>
        <p:nvSpPr>
          <p:cNvPr id="175141" name="Rectangle 37"/>
          <p:cNvSpPr>
            <a:spLocks noChangeArrowheads="1"/>
          </p:cNvSpPr>
          <p:nvPr/>
        </p:nvSpPr>
        <p:spPr bwMode="auto">
          <a:xfrm>
            <a:off x="4648200" y="2667000"/>
            <a:ext cx="914400" cy="3048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75142" name="Rectangle 38"/>
          <p:cNvSpPr>
            <a:spLocks noChangeArrowheads="1"/>
          </p:cNvSpPr>
          <p:nvPr/>
        </p:nvSpPr>
        <p:spPr bwMode="auto">
          <a:xfrm>
            <a:off x="5943600" y="2667000"/>
            <a:ext cx="914400" cy="3048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2" name="Group 102"/>
          <p:cNvGrpSpPr>
            <a:grpSpLocks/>
          </p:cNvGrpSpPr>
          <p:nvPr/>
        </p:nvGrpSpPr>
        <p:grpSpPr bwMode="auto">
          <a:xfrm>
            <a:off x="5638800" y="1828800"/>
            <a:ext cx="228600" cy="838200"/>
            <a:chOff x="3552" y="816"/>
            <a:chExt cx="144" cy="864"/>
          </a:xfrm>
        </p:grpSpPr>
        <p:sp>
          <p:nvSpPr>
            <p:cNvPr id="175143" name="Line 39"/>
            <p:cNvSpPr>
              <a:spLocks noChangeShapeType="1"/>
            </p:cNvSpPr>
            <p:nvPr/>
          </p:nvSpPr>
          <p:spPr bwMode="auto">
            <a:xfrm>
              <a:off x="3552" y="816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44" name="Line 40"/>
            <p:cNvSpPr>
              <a:spLocks noChangeShapeType="1"/>
            </p:cNvSpPr>
            <p:nvPr/>
          </p:nvSpPr>
          <p:spPr bwMode="auto">
            <a:xfrm>
              <a:off x="3696" y="816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75146" name="Line 42"/>
          <p:cNvSpPr>
            <a:spLocks noChangeShapeType="1"/>
          </p:cNvSpPr>
          <p:nvPr/>
        </p:nvSpPr>
        <p:spPr bwMode="auto">
          <a:xfrm>
            <a:off x="5638800" y="3048000"/>
            <a:ext cx="0" cy="457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47" name="Line 43"/>
          <p:cNvSpPr>
            <a:spLocks noChangeShapeType="1"/>
          </p:cNvSpPr>
          <p:nvPr/>
        </p:nvSpPr>
        <p:spPr bwMode="auto">
          <a:xfrm>
            <a:off x="5867400" y="3048000"/>
            <a:ext cx="0" cy="457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48" name="Text Box 44"/>
          <p:cNvSpPr txBox="1">
            <a:spLocks noChangeArrowheads="1"/>
          </p:cNvSpPr>
          <p:nvPr/>
        </p:nvSpPr>
        <p:spPr bwMode="auto">
          <a:xfrm>
            <a:off x="5867400" y="3048000"/>
            <a:ext cx="32623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Intensity of Reflection Beam = 0</a:t>
            </a:r>
          </a:p>
        </p:txBody>
      </p:sp>
      <p:sp>
        <p:nvSpPr>
          <p:cNvPr id="175189" name="AutoShape 85"/>
          <p:cNvSpPr>
            <a:spLocks noChangeArrowheads="1"/>
          </p:cNvSpPr>
          <p:nvPr/>
        </p:nvSpPr>
        <p:spPr bwMode="auto">
          <a:xfrm>
            <a:off x="5257800" y="3581400"/>
            <a:ext cx="3886200" cy="2286000"/>
          </a:xfrm>
          <a:prstGeom prst="wedgeEllipseCallout">
            <a:avLst>
              <a:gd name="adj1" fmla="val -43750"/>
              <a:gd name="adj2" fmla="val 70000"/>
            </a:avLst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100000"/>
              </a:lnSpc>
            </a:pPr>
            <a:endParaRPr lang="ko-KR" altLang="ko-KR" sz="1600" b="1">
              <a:solidFill>
                <a:schemeClr val="tx1"/>
              </a:solidFill>
            </a:endParaRPr>
          </a:p>
        </p:txBody>
      </p:sp>
      <p:sp>
        <p:nvSpPr>
          <p:cNvPr id="175190" name="AutoShape 86"/>
          <p:cNvSpPr>
            <a:spLocks noChangeArrowheads="1"/>
          </p:cNvSpPr>
          <p:nvPr/>
        </p:nvSpPr>
        <p:spPr bwMode="auto">
          <a:xfrm>
            <a:off x="5943600" y="3657600"/>
            <a:ext cx="3048000" cy="2133600"/>
          </a:xfrm>
          <a:prstGeom prst="wedgeRoundRectCallout">
            <a:avLst>
              <a:gd name="adj1" fmla="val -62606"/>
              <a:gd name="adj2" fmla="val 35491"/>
              <a:gd name="adj3" fmla="val 16667"/>
            </a:avLst>
          </a:prstGeom>
          <a:solidFill>
            <a:srgbClr val="DDFFFF">
              <a:alpha val="50000"/>
            </a:srgbClr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100000"/>
              </a:lnSpc>
            </a:pPr>
            <a:endParaRPr lang="ko-KR" altLang="ko-KR" sz="1600" b="1">
              <a:solidFill>
                <a:schemeClr val="tx1"/>
              </a:solidFill>
            </a:endParaRPr>
          </a:p>
        </p:txBody>
      </p:sp>
      <p:sp>
        <p:nvSpPr>
          <p:cNvPr id="175171" name="Rectangle 67"/>
          <p:cNvSpPr>
            <a:spLocks noChangeArrowheads="1"/>
          </p:cNvSpPr>
          <p:nvPr/>
        </p:nvSpPr>
        <p:spPr bwMode="auto">
          <a:xfrm>
            <a:off x="4038600" y="5562600"/>
            <a:ext cx="2362200" cy="3048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75172" name="Line 68"/>
          <p:cNvSpPr>
            <a:spLocks noChangeShapeType="1"/>
          </p:cNvSpPr>
          <p:nvPr/>
        </p:nvSpPr>
        <p:spPr bwMode="auto">
          <a:xfrm>
            <a:off x="4914900" y="40386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73" name="Oval 69"/>
          <p:cNvSpPr>
            <a:spLocks noChangeArrowheads="1"/>
          </p:cNvSpPr>
          <p:nvPr/>
        </p:nvSpPr>
        <p:spPr bwMode="auto">
          <a:xfrm>
            <a:off x="4953000" y="5473700"/>
            <a:ext cx="533400" cy="76200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75175" name="Line 71"/>
          <p:cNvSpPr>
            <a:spLocks noChangeShapeType="1"/>
          </p:cNvSpPr>
          <p:nvPr/>
        </p:nvSpPr>
        <p:spPr bwMode="auto">
          <a:xfrm>
            <a:off x="5219700" y="40386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77" name="Line 73"/>
          <p:cNvSpPr>
            <a:spLocks noChangeShapeType="1"/>
          </p:cNvSpPr>
          <p:nvPr/>
        </p:nvSpPr>
        <p:spPr bwMode="auto">
          <a:xfrm>
            <a:off x="5524500" y="40386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78" name="Rectangle 74"/>
          <p:cNvSpPr>
            <a:spLocks noChangeArrowheads="1"/>
          </p:cNvSpPr>
          <p:nvPr/>
        </p:nvSpPr>
        <p:spPr bwMode="auto">
          <a:xfrm>
            <a:off x="6477000" y="5334000"/>
            <a:ext cx="2286000" cy="381000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3" name="Group 95"/>
          <p:cNvGrpSpPr>
            <a:grpSpLocks/>
          </p:cNvGrpSpPr>
          <p:nvPr/>
        </p:nvGrpSpPr>
        <p:grpSpPr bwMode="auto">
          <a:xfrm>
            <a:off x="6781800" y="3733800"/>
            <a:ext cx="1447800" cy="1600200"/>
            <a:chOff x="4272" y="2640"/>
            <a:chExt cx="912" cy="1008"/>
          </a:xfrm>
        </p:grpSpPr>
        <p:sp>
          <p:nvSpPr>
            <p:cNvPr id="175179" name="Oval 75"/>
            <p:cNvSpPr>
              <a:spLocks noChangeArrowheads="1"/>
            </p:cNvSpPr>
            <p:nvPr/>
          </p:nvSpPr>
          <p:spPr bwMode="auto">
            <a:xfrm>
              <a:off x="4464" y="3504"/>
              <a:ext cx="624" cy="144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80" name="Line 76"/>
            <p:cNvSpPr>
              <a:spLocks noChangeShapeType="1"/>
            </p:cNvSpPr>
            <p:nvPr/>
          </p:nvSpPr>
          <p:spPr bwMode="auto">
            <a:xfrm>
              <a:off x="4704" y="2640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81" name="Line 77"/>
            <p:cNvSpPr>
              <a:spLocks noChangeShapeType="1"/>
            </p:cNvSpPr>
            <p:nvPr/>
          </p:nvSpPr>
          <p:spPr bwMode="auto">
            <a:xfrm flipH="1">
              <a:off x="4608" y="3504"/>
              <a:ext cx="96" cy="14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82" name="Line 78"/>
            <p:cNvSpPr>
              <a:spLocks noChangeShapeType="1"/>
            </p:cNvSpPr>
            <p:nvPr/>
          </p:nvSpPr>
          <p:spPr bwMode="auto">
            <a:xfrm flipH="1" flipV="1">
              <a:off x="4512" y="3504"/>
              <a:ext cx="96" cy="9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83" name="Line 79"/>
            <p:cNvSpPr>
              <a:spLocks noChangeShapeType="1"/>
            </p:cNvSpPr>
            <p:nvPr/>
          </p:nvSpPr>
          <p:spPr bwMode="auto">
            <a:xfrm flipH="1" flipV="1">
              <a:off x="4272" y="2688"/>
              <a:ext cx="240" cy="81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4" name="Group 84"/>
            <p:cNvGrpSpPr>
              <a:grpSpLocks/>
            </p:cNvGrpSpPr>
            <p:nvPr/>
          </p:nvGrpSpPr>
          <p:grpSpPr bwMode="auto">
            <a:xfrm flipH="1">
              <a:off x="4800" y="2640"/>
              <a:ext cx="384" cy="1008"/>
              <a:chOff x="4608" y="2592"/>
              <a:chExt cx="432" cy="1008"/>
            </a:xfrm>
          </p:grpSpPr>
          <p:sp>
            <p:nvSpPr>
              <p:cNvPr id="175184" name="Line 80"/>
              <p:cNvSpPr>
                <a:spLocks noChangeShapeType="1"/>
              </p:cNvSpPr>
              <p:nvPr/>
            </p:nvSpPr>
            <p:spPr bwMode="auto">
              <a:xfrm>
                <a:off x="5040" y="2592"/>
                <a:ext cx="0" cy="86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75185" name="Line 81"/>
              <p:cNvSpPr>
                <a:spLocks noChangeShapeType="1"/>
              </p:cNvSpPr>
              <p:nvPr/>
            </p:nvSpPr>
            <p:spPr bwMode="auto">
              <a:xfrm flipH="1">
                <a:off x="4944" y="3456"/>
                <a:ext cx="96" cy="14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75186" name="Line 82"/>
              <p:cNvSpPr>
                <a:spLocks noChangeShapeType="1"/>
              </p:cNvSpPr>
              <p:nvPr/>
            </p:nvSpPr>
            <p:spPr bwMode="auto">
              <a:xfrm flipH="1" flipV="1">
                <a:off x="4848" y="3456"/>
                <a:ext cx="96" cy="9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75187" name="Line 83"/>
              <p:cNvSpPr>
                <a:spLocks noChangeShapeType="1"/>
              </p:cNvSpPr>
              <p:nvPr/>
            </p:nvSpPr>
            <p:spPr bwMode="auto">
              <a:xfrm flipH="1" flipV="1">
                <a:off x="4608" y="2640"/>
                <a:ext cx="240" cy="81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175193" name="Line 89"/>
          <p:cNvSpPr>
            <a:spLocks noChangeShapeType="1"/>
          </p:cNvSpPr>
          <p:nvPr/>
        </p:nvSpPr>
        <p:spPr bwMode="auto">
          <a:xfrm flipV="1">
            <a:off x="5067300" y="39878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94" name="Line 90"/>
          <p:cNvSpPr>
            <a:spLocks noChangeShapeType="1"/>
          </p:cNvSpPr>
          <p:nvPr/>
        </p:nvSpPr>
        <p:spPr bwMode="auto">
          <a:xfrm flipV="1">
            <a:off x="5372100" y="39878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95" name="Line 91"/>
          <p:cNvSpPr>
            <a:spLocks noChangeShapeType="1"/>
          </p:cNvSpPr>
          <p:nvPr/>
        </p:nvSpPr>
        <p:spPr bwMode="auto">
          <a:xfrm flipH="1" flipV="1">
            <a:off x="4572000" y="4038600"/>
            <a:ext cx="457200" cy="1447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96" name="Line 92"/>
          <p:cNvSpPr>
            <a:spLocks noChangeShapeType="1"/>
          </p:cNvSpPr>
          <p:nvPr/>
        </p:nvSpPr>
        <p:spPr bwMode="auto">
          <a:xfrm flipV="1">
            <a:off x="5410200" y="4038600"/>
            <a:ext cx="457200" cy="1447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33" name="Rectangle 29"/>
          <p:cNvSpPr>
            <a:spLocks noChangeArrowheads="1"/>
          </p:cNvSpPr>
          <p:nvPr/>
        </p:nvSpPr>
        <p:spPr bwMode="auto">
          <a:xfrm>
            <a:off x="1066800" y="2743200"/>
            <a:ext cx="1828800" cy="3048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5" name="Group 100"/>
          <p:cNvGrpSpPr>
            <a:grpSpLocks/>
          </p:cNvGrpSpPr>
          <p:nvPr/>
        </p:nvGrpSpPr>
        <p:grpSpPr bwMode="auto">
          <a:xfrm>
            <a:off x="1752600" y="1752600"/>
            <a:ext cx="457200" cy="914400"/>
            <a:chOff x="768" y="816"/>
            <a:chExt cx="288" cy="864"/>
          </a:xfrm>
        </p:grpSpPr>
        <p:sp>
          <p:nvSpPr>
            <p:cNvPr id="175135" name="Line 31"/>
            <p:cNvSpPr>
              <a:spLocks noChangeShapeType="1"/>
            </p:cNvSpPr>
            <p:nvPr/>
          </p:nvSpPr>
          <p:spPr bwMode="auto">
            <a:xfrm>
              <a:off x="768" y="816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36" name="Line 32"/>
            <p:cNvSpPr>
              <a:spLocks noChangeShapeType="1"/>
            </p:cNvSpPr>
            <p:nvPr/>
          </p:nvSpPr>
          <p:spPr bwMode="auto">
            <a:xfrm>
              <a:off x="1056" y="816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37" name="Line 33"/>
            <p:cNvSpPr>
              <a:spLocks noChangeShapeType="1"/>
            </p:cNvSpPr>
            <p:nvPr/>
          </p:nvSpPr>
          <p:spPr bwMode="auto">
            <a:xfrm flipV="1">
              <a:off x="864" y="816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38" name="Line 34"/>
            <p:cNvSpPr>
              <a:spLocks noChangeShapeType="1"/>
            </p:cNvSpPr>
            <p:nvPr/>
          </p:nvSpPr>
          <p:spPr bwMode="auto">
            <a:xfrm flipV="1">
              <a:off x="960" y="816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75203" name="AutoShape 99"/>
          <p:cNvSpPr>
            <a:spLocks noChangeArrowheads="1"/>
          </p:cNvSpPr>
          <p:nvPr/>
        </p:nvSpPr>
        <p:spPr bwMode="auto">
          <a:xfrm>
            <a:off x="1600200" y="1333500"/>
            <a:ext cx="762000" cy="304800"/>
          </a:xfrm>
          <a:prstGeom prst="can">
            <a:avLst>
              <a:gd name="adj" fmla="val 25000"/>
            </a:avLst>
          </a:prstGeom>
          <a:solidFill>
            <a:srgbClr val="3399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75205" name="AutoShape 101"/>
          <p:cNvSpPr>
            <a:spLocks noChangeArrowheads="1"/>
          </p:cNvSpPr>
          <p:nvPr/>
        </p:nvSpPr>
        <p:spPr bwMode="auto">
          <a:xfrm>
            <a:off x="5384800" y="1447800"/>
            <a:ext cx="762000" cy="304800"/>
          </a:xfrm>
          <a:prstGeom prst="can">
            <a:avLst>
              <a:gd name="adj" fmla="val 25000"/>
            </a:avLst>
          </a:prstGeom>
          <a:solidFill>
            <a:srgbClr val="3399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75149" name="Line 45"/>
          <p:cNvSpPr>
            <a:spLocks noChangeShapeType="1"/>
          </p:cNvSpPr>
          <p:nvPr/>
        </p:nvSpPr>
        <p:spPr bwMode="auto">
          <a:xfrm>
            <a:off x="838200" y="55626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50" name="Line 46"/>
          <p:cNvSpPr>
            <a:spLocks noChangeShapeType="1"/>
          </p:cNvSpPr>
          <p:nvPr/>
        </p:nvSpPr>
        <p:spPr bwMode="auto">
          <a:xfrm>
            <a:off x="838200" y="5943600"/>
            <a:ext cx="2286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51" name="Line 47"/>
          <p:cNvSpPr>
            <a:spLocks noChangeShapeType="1"/>
          </p:cNvSpPr>
          <p:nvPr/>
        </p:nvSpPr>
        <p:spPr bwMode="auto">
          <a:xfrm>
            <a:off x="2286000" y="55626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6" name="Group 52"/>
          <p:cNvGrpSpPr>
            <a:grpSpLocks/>
          </p:cNvGrpSpPr>
          <p:nvPr/>
        </p:nvGrpSpPr>
        <p:grpSpPr bwMode="auto">
          <a:xfrm>
            <a:off x="1676400" y="5562600"/>
            <a:ext cx="609600" cy="228600"/>
            <a:chOff x="1104" y="3072"/>
            <a:chExt cx="1680" cy="432"/>
          </a:xfrm>
        </p:grpSpPr>
        <p:sp>
          <p:nvSpPr>
            <p:cNvPr id="175154" name="Freeform 50"/>
            <p:cNvSpPr>
              <a:spLocks/>
            </p:cNvSpPr>
            <p:nvPr/>
          </p:nvSpPr>
          <p:spPr bwMode="auto">
            <a:xfrm>
              <a:off x="1104" y="3072"/>
              <a:ext cx="912" cy="4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4" y="96"/>
                </a:cxn>
              </a:cxnLst>
              <a:rect l="0" t="0" r="r" b="b"/>
              <a:pathLst>
                <a:path w="144" h="96">
                  <a:moveTo>
                    <a:pt x="0" y="0"/>
                  </a:moveTo>
                  <a:cubicBezTo>
                    <a:pt x="40" y="48"/>
                    <a:pt x="80" y="96"/>
                    <a:pt x="144" y="96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55" name="Freeform 51"/>
            <p:cNvSpPr>
              <a:spLocks/>
            </p:cNvSpPr>
            <p:nvPr/>
          </p:nvSpPr>
          <p:spPr bwMode="auto">
            <a:xfrm flipH="1">
              <a:off x="1968" y="3072"/>
              <a:ext cx="816" cy="4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4" y="96"/>
                </a:cxn>
              </a:cxnLst>
              <a:rect l="0" t="0" r="r" b="b"/>
              <a:pathLst>
                <a:path w="144" h="96">
                  <a:moveTo>
                    <a:pt x="0" y="0"/>
                  </a:moveTo>
                  <a:cubicBezTo>
                    <a:pt x="40" y="48"/>
                    <a:pt x="80" y="96"/>
                    <a:pt x="144" y="96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75157" name="Line 53"/>
          <p:cNvSpPr>
            <a:spLocks noChangeShapeType="1"/>
          </p:cNvSpPr>
          <p:nvPr/>
        </p:nvSpPr>
        <p:spPr bwMode="auto">
          <a:xfrm flipV="1">
            <a:off x="838200" y="55626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58" name="Line 54"/>
          <p:cNvSpPr>
            <a:spLocks noChangeShapeType="1"/>
          </p:cNvSpPr>
          <p:nvPr/>
        </p:nvSpPr>
        <p:spPr bwMode="auto">
          <a:xfrm flipV="1">
            <a:off x="3124200" y="55626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59" name="Line 55"/>
          <p:cNvSpPr>
            <a:spLocks noChangeShapeType="1"/>
          </p:cNvSpPr>
          <p:nvPr/>
        </p:nvSpPr>
        <p:spPr bwMode="auto">
          <a:xfrm>
            <a:off x="1676400" y="41148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60" name="Line 56"/>
          <p:cNvSpPr>
            <a:spLocks noChangeShapeType="1"/>
          </p:cNvSpPr>
          <p:nvPr/>
        </p:nvSpPr>
        <p:spPr bwMode="auto">
          <a:xfrm>
            <a:off x="1905000" y="41148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61" name="Line 57"/>
          <p:cNvSpPr>
            <a:spLocks noChangeShapeType="1"/>
          </p:cNvSpPr>
          <p:nvPr/>
        </p:nvSpPr>
        <p:spPr bwMode="auto">
          <a:xfrm>
            <a:off x="2133600" y="41148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62" name="Line 58"/>
          <p:cNvSpPr>
            <a:spLocks noChangeShapeType="1"/>
          </p:cNvSpPr>
          <p:nvPr/>
        </p:nvSpPr>
        <p:spPr bwMode="auto">
          <a:xfrm>
            <a:off x="2362200" y="41148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63" name="Line 59"/>
          <p:cNvSpPr>
            <a:spLocks noChangeShapeType="1"/>
          </p:cNvSpPr>
          <p:nvPr/>
        </p:nvSpPr>
        <p:spPr bwMode="auto">
          <a:xfrm flipV="1">
            <a:off x="1600200" y="40386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64" name="Line 60"/>
          <p:cNvSpPr>
            <a:spLocks noChangeShapeType="1"/>
          </p:cNvSpPr>
          <p:nvPr/>
        </p:nvSpPr>
        <p:spPr bwMode="auto">
          <a:xfrm flipV="1">
            <a:off x="2438400" y="4038600"/>
            <a:ext cx="0" cy="1371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1828800" y="4191000"/>
            <a:ext cx="1219200" cy="1524000"/>
            <a:chOff x="1200" y="2880"/>
            <a:chExt cx="768" cy="960"/>
          </a:xfrm>
        </p:grpSpPr>
        <p:sp>
          <p:nvSpPr>
            <p:cNvPr id="175165" name="Line 61"/>
            <p:cNvSpPr>
              <a:spLocks noChangeShapeType="1"/>
            </p:cNvSpPr>
            <p:nvPr/>
          </p:nvSpPr>
          <p:spPr bwMode="auto">
            <a:xfrm flipV="1">
              <a:off x="1248" y="2880"/>
              <a:ext cx="576" cy="960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75166" name="Line 62"/>
            <p:cNvSpPr>
              <a:spLocks noChangeShapeType="1"/>
            </p:cNvSpPr>
            <p:nvPr/>
          </p:nvSpPr>
          <p:spPr bwMode="auto">
            <a:xfrm flipV="1">
              <a:off x="1200" y="2880"/>
              <a:ext cx="768" cy="91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75169" name="Line 65"/>
          <p:cNvSpPr>
            <a:spLocks noChangeShapeType="1"/>
          </p:cNvSpPr>
          <p:nvPr/>
        </p:nvSpPr>
        <p:spPr bwMode="auto">
          <a:xfrm flipH="1" flipV="1">
            <a:off x="1204913" y="4191000"/>
            <a:ext cx="857250" cy="1524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170" name="Line 66"/>
          <p:cNvSpPr>
            <a:spLocks noChangeShapeType="1"/>
          </p:cNvSpPr>
          <p:nvPr/>
        </p:nvSpPr>
        <p:spPr bwMode="auto">
          <a:xfrm flipH="1" flipV="1">
            <a:off x="990600" y="4191000"/>
            <a:ext cx="1143000" cy="1447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75207" name="AutoShape 103"/>
          <p:cNvSpPr>
            <a:spLocks noChangeArrowheads="1"/>
          </p:cNvSpPr>
          <p:nvPr/>
        </p:nvSpPr>
        <p:spPr bwMode="auto">
          <a:xfrm>
            <a:off x="1524000" y="3733800"/>
            <a:ext cx="990600" cy="304800"/>
          </a:xfrm>
          <a:prstGeom prst="can">
            <a:avLst>
              <a:gd name="adj" fmla="val 25000"/>
            </a:avLst>
          </a:prstGeom>
          <a:solidFill>
            <a:srgbClr val="3399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75208" name="AutoShape 104"/>
          <p:cNvSpPr>
            <a:spLocks noChangeArrowheads="1"/>
          </p:cNvSpPr>
          <p:nvPr/>
        </p:nvSpPr>
        <p:spPr bwMode="auto">
          <a:xfrm>
            <a:off x="4851400" y="3670300"/>
            <a:ext cx="762000" cy="304800"/>
          </a:xfrm>
          <a:prstGeom prst="can">
            <a:avLst>
              <a:gd name="adj" fmla="val 25000"/>
            </a:avLst>
          </a:prstGeom>
          <a:solidFill>
            <a:srgbClr val="3399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75209" name="Text Box 105"/>
          <p:cNvSpPr txBox="1">
            <a:spLocks noChangeArrowheads="1"/>
          </p:cNvSpPr>
          <p:nvPr/>
        </p:nvSpPr>
        <p:spPr bwMode="auto">
          <a:xfrm>
            <a:off x="517525" y="5916613"/>
            <a:ext cx="3076575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Intensity of Incident Beam</a:t>
            </a:r>
          </a:p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&lt; Intensity of Reflection Beam</a:t>
            </a:r>
          </a:p>
        </p:txBody>
      </p:sp>
      <p:sp>
        <p:nvSpPr>
          <p:cNvPr id="175210" name="Text Box 106"/>
          <p:cNvSpPr txBox="1">
            <a:spLocks noChangeArrowheads="1"/>
          </p:cNvSpPr>
          <p:nvPr/>
        </p:nvSpPr>
        <p:spPr bwMode="auto">
          <a:xfrm>
            <a:off x="4924425" y="5867400"/>
            <a:ext cx="3076575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Intensity of Incident Beam</a:t>
            </a:r>
          </a:p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&lt; Intensity of Reflection Beam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762000" y="941388"/>
            <a:ext cx="41386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4. Light Intensity of Transmittance Object</a:t>
            </a:r>
          </a:p>
        </p:txBody>
      </p:sp>
      <p:sp>
        <p:nvSpPr>
          <p:cNvPr id="190502" name="Rectangle 38"/>
          <p:cNvSpPr>
            <a:spLocks noChangeArrowheads="1"/>
          </p:cNvSpPr>
          <p:nvPr/>
        </p:nvSpPr>
        <p:spPr bwMode="auto">
          <a:xfrm>
            <a:off x="393700" y="2921000"/>
            <a:ext cx="1828800" cy="3048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90506" name="Line 42"/>
          <p:cNvSpPr>
            <a:spLocks noChangeShapeType="1"/>
          </p:cNvSpPr>
          <p:nvPr/>
        </p:nvSpPr>
        <p:spPr bwMode="auto">
          <a:xfrm flipV="1">
            <a:off x="1155700" y="1930400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90507" name="Line 43"/>
          <p:cNvSpPr>
            <a:spLocks noChangeShapeType="1"/>
          </p:cNvSpPr>
          <p:nvPr/>
        </p:nvSpPr>
        <p:spPr bwMode="auto">
          <a:xfrm flipV="1">
            <a:off x="1460500" y="1930400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90508" name="AutoShape 44"/>
          <p:cNvSpPr>
            <a:spLocks noChangeArrowheads="1"/>
          </p:cNvSpPr>
          <p:nvPr/>
        </p:nvSpPr>
        <p:spPr bwMode="auto">
          <a:xfrm>
            <a:off x="927100" y="1511300"/>
            <a:ext cx="762000" cy="304800"/>
          </a:xfrm>
          <a:prstGeom prst="can">
            <a:avLst>
              <a:gd name="adj" fmla="val 25000"/>
            </a:avLst>
          </a:prstGeom>
          <a:solidFill>
            <a:srgbClr val="3399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90533" name="Line 69"/>
          <p:cNvSpPr>
            <a:spLocks noChangeShapeType="1"/>
          </p:cNvSpPr>
          <p:nvPr/>
        </p:nvSpPr>
        <p:spPr bwMode="auto">
          <a:xfrm flipV="1">
            <a:off x="1308100" y="1930400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2" name="Group 90"/>
          <p:cNvGrpSpPr>
            <a:grpSpLocks/>
          </p:cNvGrpSpPr>
          <p:nvPr/>
        </p:nvGrpSpPr>
        <p:grpSpPr bwMode="auto">
          <a:xfrm>
            <a:off x="736600" y="3302000"/>
            <a:ext cx="1143000" cy="1346200"/>
            <a:chOff x="312" y="2080"/>
            <a:chExt cx="720" cy="848"/>
          </a:xfrm>
        </p:grpSpPr>
        <p:sp>
          <p:nvSpPr>
            <p:cNvPr id="190534" name="Line 70"/>
            <p:cNvSpPr>
              <a:spLocks noChangeShapeType="1"/>
            </p:cNvSpPr>
            <p:nvPr/>
          </p:nvSpPr>
          <p:spPr bwMode="auto">
            <a:xfrm flipV="1">
              <a:off x="432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35" name="Line 71"/>
            <p:cNvSpPr>
              <a:spLocks noChangeShapeType="1"/>
            </p:cNvSpPr>
            <p:nvPr/>
          </p:nvSpPr>
          <p:spPr bwMode="auto">
            <a:xfrm flipV="1">
              <a:off x="624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36" name="Line 72"/>
            <p:cNvSpPr>
              <a:spLocks noChangeShapeType="1"/>
            </p:cNvSpPr>
            <p:nvPr/>
          </p:nvSpPr>
          <p:spPr bwMode="auto">
            <a:xfrm flipV="1">
              <a:off x="528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37" name="Line 73"/>
            <p:cNvSpPr>
              <a:spLocks noChangeShapeType="1"/>
            </p:cNvSpPr>
            <p:nvPr/>
          </p:nvSpPr>
          <p:spPr bwMode="auto">
            <a:xfrm flipV="1">
              <a:off x="720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38" name="Line 74"/>
            <p:cNvSpPr>
              <a:spLocks noChangeShapeType="1"/>
            </p:cNvSpPr>
            <p:nvPr/>
          </p:nvSpPr>
          <p:spPr bwMode="auto">
            <a:xfrm flipV="1">
              <a:off x="912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39" name="Line 75"/>
            <p:cNvSpPr>
              <a:spLocks noChangeShapeType="1"/>
            </p:cNvSpPr>
            <p:nvPr/>
          </p:nvSpPr>
          <p:spPr bwMode="auto">
            <a:xfrm flipV="1">
              <a:off x="816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79"/>
            <p:cNvGrpSpPr>
              <a:grpSpLocks/>
            </p:cNvGrpSpPr>
            <p:nvPr/>
          </p:nvGrpSpPr>
          <p:grpSpPr bwMode="auto">
            <a:xfrm>
              <a:off x="312" y="2688"/>
              <a:ext cx="720" cy="240"/>
              <a:chOff x="288" y="2736"/>
              <a:chExt cx="720" cy="240"/>
            </a:xfrm>
          </p:grpSpPr>
          <p:sp>
            <p:nvSpPr>
              <p:cNvPr id="190542" name="Oval 78"/>
              <p:cNvSpPr>
                <a:spLocks noChangeArrowheads="1"/>
              </p:cNvSpPr>
              <p:nvPr/>
            </p:nvSpPr>
            <p:spPr bwMode="auto">
              <a:xfrm>
                <a:off x="288" y="2736"/>
                <a:ext cx="720" cy="192"/>
              </a:xfrm>
              <a:prstGeom prst="ellipse">
                <a:avLst/>
              </a:prstGeom>
              <a:solidFill>
                <a:srgbClr val="CCEC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41" name="Oval 77"/>
              <p:cNvSpPr>
                <a:spLocks noChangeArrowheads="1"/>
              </p:cNvSpPr>
              <p:nvPr/>
            </p:nvSpPr>
            <p:spPr bwMode="auto">
              <a:xfrm>
                <a:off x="288" y="2784"/>
                <a:ext cx="720" cy="192"/>
              </a:xfrm>
              <a:prstGeom prst="ellipse">
                <a:avLst/>
              </a:prstGeom>
              <a:solidFill>
                <a:srgbClr val="FFCC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190544" name="Rectangle 80"/>
          <p:cNvSpPr>
            <a:spLocks noChangeArrowheads="1"/>
          </p:cNvSpPr>
          <p:nvPr/>
        </p:nvSpPr>
        <p:spPr bwMode="auto">
          <a:xfrm>
            <a:off x="393700" y="3048000"/>
            <a:ext cx="1828800" cy="1778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4" name="Group 147"/>
          <p:cNvGrpSpPr>
            <a:grpSpLocks/>
          </p:cNvGrpSpPr>
          <p:nvPr/>
        </p:nvGrpSpPr>
        <p:grpSpPr bwMode="auto">
          <a:xfrm>
            <a:off x="4584700" y="1562100"/>
            <a:ext cx="2120900" cy="3086100"/>
            <a:chOff x="2632" y="984"/>
            <a:chExt cx="1336" cy="1944"/>
          </a:xfrm>
        </p:grpSpPr>
        <p:grpSp>
          <p:nvGrpSpPr>
            <p:cNvPr id="5" name="Group 122"/>
            <p:cNvGrpSpPr>
              <a:grpSpLocks/>
            </p:cNvGrpSpPr>
            <p:nvPr/>
          </p:nvGrpSpPr>
          <p:grpSpPr bwMode="auto">
            <a:xfrm>
              <a:off x="2632" y="1840"/>
              <a:ext cx="1336" cy="192"/>
              <a:chOff x="3544" y="1840"/>
              <a:chExt cx="1392" cy="192"/>
            </a:xfrm>
          </p:grpSpPr>
          <p:sp>
            <p:nvSpPr>
              <p:cNvPr id="190569" name="Rectangle 105"/>
              <p:cNvSpPr>
                <a:spLocks noChangeArrowheads="1"/>
              </p:cNvSpPr>
              <p:nvPr/>
            </p:nvSpPr>
            <p:spPr bwMode="auto">
              <a:xfrm>
                <a:off x="4504" y="1840"/>
                <a:ext cx="432" cy="192"/>
              </a:xfrm>
              <a:prstGeom prst="rect">
                <a:avLst/>
              </a:prstGeom>
              <a:solidFill>
                <a:srgbClr val="99FF66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68" name="Rectangle 104"/>
              <p:cNvSpPr>
                <a:spLocks noChangeArrowheads="1"/>
              </p:cNvSpPr>
              <p:nvPr/>
            </p:nvSpPr>
            <p:spPr bwMode="auto">
              <a:xfrm>
                <a:off x="3544" y="1840"/>
                <a:ext cx="432" cy="192"/>
              </a:xfrm>
              <a:prstGeom prst="rect">
                <a:avLst/>
              </a:prstGeom>
              <a:solidFill>
                <a:srgbClr val="99FF66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67" name="Rectangle 103"/>
              <p:cNvSpPr>
                <a:spLocks noChangeArrowheads="1"/>
              </p:cNvSpPr>
              <p:nvPr/>
            </p:nvSpPr>
            <p:spPr bwMode="auto">
              <a:xfrm>
                <a:off x="3544" y="1936"/>
                <a:ext cx="1392" cy="96"/>
              </a:xfrm>
              <a:prstGeom prst="rect">
                <a:avLst/>
              </a:prstGeom>
              <a:solidFill>
                <a:srgbClr val="FFFFCC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90570" name="Line 106"/>
            <p:cNvSpPr>
              <a:spLocks noChangeShapeType="1"/>
            </p:cNvSpPr>
            <p:nvPr/>
          </p:nvSpPr>
          <p:spPr bwMode="auto">
            <a:xfrm flipV="1">
              <a:off x="3240" y="1248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71" name="Line 107"/>
            <p:cNvSpPr>
              <a:spLocks noChangeShapeType="1"/>
            </p:cNvSpPr>
            <p:nvPr/>
          </p:nvSpPr>
          <p:spPr bwMode="auto">
            <a:xfrm flipV="1">
              <a:off x="3432" y="1248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72" name="AutoShape 108"/>
            <p:cNvSpPr>
              <a:spLocks noChangeArrowheads="1"/>
            </p:cNvSpPr>
            <p:nvPr/>
          </p:nvSpPr>
          <p:spPr bwMode="auto">
            <a:xfrm>
              <a:off x="3048" y="984"/>
              <a:ext cx="480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73" name="Line 109"/>
            <p:cNvSpPr>
              <a:spLocks noChangeShapeType="1"/>
            </p:cNvSpPr>
            <p:nvPr/>
          </p:nvSpPr>
          <p:spPr bwMode="auto">
            <a:xfrm flipV="1">
              <a:off x="3336" y="1248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75" name="Line 111"/>
            <p:cNvSpPr>
              <a:spLocks noChangeShapeType="1"/>
            </p:cNvSpPr>
            <p:nvPr/>
          </p:nvSpPr>
          <p:spPr bwMode="auto">
            <a:xfrm flipV="1">
              <a:off x="3152" y="1248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6" name="Group 112"/>
            <p:cNvGrpSpPr>
              <a:grpSpLocks/>
            </p:cNvGrpSpPr>
            <p:nvPr/>
          </p:nvGrpSpPr>
          <p:grpSpPr bwMode="auto">
            <a:xfrm>
              <a:off x="2944" y="2080"/>
              <a:ext cx="720" cy="848"/>
              <a:chOff x="312" y="2080"/>
              <a:chExt cx="720" cy="848"/>
            </a:xfrm>
          </p:grpSpPr>
          <p:sp>
            <p:nvSpPr>
              <p:cNvPr id="190577" name="Line 113"/>
              <p:cNvSpPr>
                <a:spLocks noChangeShapeType="1"/>
              </p:cNvSpPr>
              <p:nvPr/>
            </p:nvSpPr>
            <p:spPr bwMode="auto">
              <a:xfrm flipV="1">
                <a:off x="432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78" name="Line 114"/>
              <p:cNvSpPr>
                <a:spLocks noChangeShapeType="1"/>
              </p:cNvSpPr>
              <p:nvPr/>
            </p:nvSpPr>
            <p:spPr bwMode="auto">
              <a:xfrm flipV="1">
                <a:off x="624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79" name="Line 115"/>
              <p:cNvSpPr>
                <a:spLocks noChangeShapeType="1"/>
              </p:cNvSpPr>
              <p:nvPr/>
            </p:nvSpPr>
            <p:spPr bwMode="auto">
              <a:xfrm flipV="1">
                <a:off x="528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80" name="Line 116"/>
              <p:cNvSpPr>
                <a:spLocks noChangeShapeType="1"/>
              </p:cNvSpPr>
              <p:nvPr/>
            </p:nvSpPr>
            <p:spPr bwMode="auto">
              <a:xfrm flipV="1">
                <a:off x="720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81" name="Line 117"/>
              <p:cNvSpPr>
                <a:spLocks noChangeShapeType="1"/>
              </p:cNvSpPr>
              <p:nvPr/>
            </p:nvSpPr>
            <p:spPr bwMode="auto">
              <a:xfrm flipV="1">
                <a:off x="912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82" name="Line 118"/>
              <p:cNvSpPr>
                <a:spLocks noChangeShapeType="1"/>
              </p:cNvSpPr>
              <p:nvPr/>
            </p:nvSpPr>
            <p:spPr bwMode="auto">
              <a:xfrm flipV="1">
                <a:off x="816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7" name="Group 119"/>
              <p:cNvGrpSpPr>
                <a:grpSpLocks/>
              </p:cNvGrpSpPr>
              <p:nvPr/>
            </p:nvGrpSpPr>
            <p:grpSpPr bwMode="auto">
              <a:xfrm>
                <a:off x="312" y="2688"/>
                <a:ext cx="720" cy="240"/>
                <a:chOff x="288" y="2736"/>
                <a:chExt cx="720" cy="240"/>
              </a:xfrm>
            </p:grpSpPr>
            <p:sp>
              <p:nvSpPr>
                <p:cNvPr id="190584" name="Oval 120"/>
                <p:cNvSpPr>
                  <a:spLocks noChangeArrowheads="1"/>
                </p:cNvSpPr>
                <p:nvPr/>
              </p:nvSpPr>
              <p:spPr bwMode="auto">
                <a:xfrm>
                  <a:off x="288" y="2736"/>
                  <a:ext cx="720" cy="192"/>
                </a:xfrm>
                <a:prstGeom prst="ellipse">
                  <a:avLst/>
                </a:prstGeom>
                <a:solidFill>
                  <a:srgbClr val="CCECFF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90585" name="Oval 121"/>
                <p:cNvSpPr>
                  <a:spLocks noChangeArrowheads="1"/>
                </p:cNvSpPr>
                <p:nvPr/>
              </p:nvSpPr>
              <p:spPr bwMode="auto">
                <a:xfrm>
                  <a:off x="288" y="2784"/>
                  <a:ext cx="720" cy="192"/>
                </a:xfrm>
                <a:prstGeom prst="ellipse">
                  <a:avLst/>
                </a:prstGeom>
                <a:solidFill>
                  <a:srgbClr val="FFCCFF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</p:grpSp>
        </p:grpSp>
      </p:grpSp>
      <p:grpSp>
        <p:nvGrpSpPr>
          <p:cNvPr id="8" name="Group 148"/>
          <p:cNvGrpSpPr>
            <a:grpSpLocks/>
          </p:cNvGrpSpPr>
          <p:nvPr/>
        </p:nvGrpSpPr>
        <p:grpSpPr bwMode="auto">
          <a:xfrm>
            <a:off x="2438400" y="1524000"/>
            <a:ext cx="1905000" cy="3124200"/>
            <a:chOff x="1344" y="960"/>
            <a:chExt cx="1200" cy="1968"/>
          </a:xfrm>
        </p:grpSpPr>
        <p:sp>
          <p:nvSpPr>
            <p:cNvPr id="190545" name="Rectangle 81"/>
            <p:cNvSpPr>
              <a:spLocks noChangeArrowheads="1"/>
            </p:cNvSpPr>
            <p:nvPr/>
          </p:nvSpPr>
          <p:spPr bwMode="auto">
            <a:xfrm>
              <a:off x="1344" y="1840"/>
              <a:ext cx="432" cy="192"/>
            </a:xfrm>
            <a:prstGeom prst="rect">
              <a:avLst/>
            </a:prstGeom>
            <a:solidFill>
              <a:srgbClr val="99FF66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46" name="Rectangle 82"/>
            <p:cNvSpPr>
              <a:spLocks noChangeArrowheads="1"/>
            </p:cNvSpPr>
            <p:nvPr/>
          </p:nvSpPr>
          <p:spPr bwMode="auto">
            <a:xfrm>
              <a:off x="1344" y="1920"/>
              <a:ext cx="432" cy="11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47" name="Rectangle 83"/>
            <p:cNvSpPr>
              <a:spLocks noChangeArrowheads="1"/>
            </p:cNvSpPr>
            <p:nvPr/>
          </p:nvSpPr>
          <p:spPr bwMode="auto">
            <a:xfrm>
              <a:off x="2112" y="1840"/>
              <a:ext cx="432" cy="192"/>
            </a:xfrm>
            <a:prstGeom prst="rect">
              <a:avLst/>
            </a:prstGeom>
            <a:solidFill>
              <a:srgbClr val="99FF66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48" name="Rectangle 84"/>
            <p:cNvSpPr>
              <a:spLocks noChangeArrowheads="1"/>
            </p:cNvSpPr>
            <p:nvPr/>
          </p:nvSpPr>
          <p:spPr bwMode="auto">
            <a:xfrm>
              <a:off x="2112" y="1920"/>
              <a:ext cx="432" cy="11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50" name="Line 86"/>
            <p:cNvSpPr>
              <a:spLocks noChangeShapeType="1"/>
            </p:cNvSpPr>
            <p:nvPr/>
          </p:nvSpPr>
          <p:spPr bwMode="auto">
            <a:xfrm flipV="1">
              <a:off x="1840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51" name="Line 87"/>
            <p:cNvSpPr>
              <a:spLocks noChangeShapeType="1"/>
            </p:cNvSpPr>
            <p:nvPr/>
          </p:nvSpPr>
          <p:spPr bwMode="auto">
            <a:xfrm flipV="1">
              <a:off x="2032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52" name="AutoShape 88"/>
            <p:cNvSpPr>
              <a:spLocks noChangeArrowheads="1"/>
            </p:cNvSpPr>
            <p:nvPr/>
          </p:nvSpPr>
          <p:spPr bwMode="auto">
            <a:xfrm>
              <a:off x="1704" y="960"/>
              <a:ext cx="480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53" name="Line 89"/>
            <p:cNvSpPr>
              <a:spLocks noChangeShapeType="1"/>
            </p:cNvSpPr>
            <p:nvPr/>
          </p:nvSpPr>
          <p:spPr bwMode="auto">
            <a:xfrm flipV="1">
              <a:off x="1936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9" name="Group 91"/>
            <p:cNvGrpSpPr>
              <a:grpSpLocks/>
            </p:cNvGrpSpPr>
            <p:nvPr/>
          </p:nvGrpSpPr>
          <p:grpSpPr bwMode="auto">
            <a:xfrm>
              <a:off x="1584" y="2080"/>
              <a:ext cx="720" cy="848"/>
              <a:chOff x="312" y="2080"/>
              <a:chExt cx="720" cy="848"/>
            </a:xfrm>
          </p:grpSpPr>
          <p:sp>
            <p:nvSpPr>
              <p:cNvPr id="190556" name="Line 92"/>
              <p:cNvSpPr>
                <a:spLocks noChangeShapeType="1"/>
              </p:cNvSpPr>
              <p:nvPr/>
            </p:nvSpPr>
            <p:spPr bwMode="auto">
              <a:xfrm flipV="1">
                <a:off x="432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57" name="Line 93"/>
              <p:cNvSpPr>
                <a:spLocks noChangeShapeType="1"/>
              </p:cNvSpPr>
              <p:nvPr/>
            </p:nvSpPr>
            <p:spPr bwMode="auto">
              <a:xfrm flipV="1">
                <a:off x="624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58" name="Line 94"/>
              <p:cNvSpPr>
                <a:spLocks noChangeShapeType="1"/>
              </p:cNvSpPr>
              <p:nvPr/>
            </p:nvSpPr>
            <p:spPr bwMode="auto">
              <a:xfrm flipV="1">
                <a:off x="528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59" name="Line 95"/>
              <p:cNvSpPr>
                <a:spLocks noChangeShapeType="1"/>
              </p:cNvSpPr>
              <p:nvPr/>
            </p:nvSpPr>
            <p:spPr bwMode="auto">
              <a:xfrm flipV="1">
                <a:off x="720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60" name="Line 96"/>
              <p:cNvSpPr>
                <a:spLocks noChangeShapeType="1"/>
              </p:cNvSpPr>
              <p:nvPr/>
            </p:nvSpPr>
            <p:spPr bwMode="auto">
              <a:xfrm flipV="1">
                <a:off x="912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61" name="Line 97"/>
              <p:cNvSpPr>
                <a:spLocks noChangeShapeType="1"/>
              </p:cNvSpPr>
              <p:nvPr/>
            </p:nvSpPr>
            <p:spPr bwMode="auto">
              <a:xfrm flipV="1">
                <a:off x="816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0" name="Group 98"/>
              <p:cNvGrpSpPr>
                <a:grpSpLocks/>
              </p:cNvGrpSpPr>
              <p:nvPr/>
            </p:nvGrpSpPr>
            <p:grpSpPr bwMode="auto">
              <a:xfrm>
                <a:off x="312" y="2688"/>
                <a:ext cx="720" cy="240"/>
                <a:chOff x="288" y="2736"/>
                <a:chExt cx="720" cy="240"/>
              </a:xfrm>
            </p:grpSpPr>
            <p:sp>
              <p:nvSpPr>
                <p:cNvPr id="190563" name="Oval 99"/>
                <p:cNvSpPr>
                  <a:spLocks noChangeArrowheads="1"/>
                </p:cNvSpPr>
                <p:nvPr/>
              </p:nvSpPr>
              <p:spPr bwMode="auto">
                <a:xfrm>
                  <a:off x="288" y="2736"/>
                  <a:ext cx="720" cy="192"/>
                </a:xfrm>
                <a:prstGeom prst="ellipse">
                  <a:avLst/>
                </a:prstGeom>
                <a:solidFill>
                  <a:srgbClr val="CCECFF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90564" name="Oval 100"/>
                <p:cNvSpPr>
                  <a:spLocks noChangeArrowheads="1"/>
                </p:cNvSpPr>
                <p:nvPr/>
              </p:nvSpPr>
              <p:spPr bwMode="auto">
                <a:xfrm>
                  <a:off x="288" y="2784"/>
                  <a:ext cx="720" cy="192"/>
                </a:xfrm>
                <a:prstGeom prst="ellipse">
                  <a:avLst/>
                </a:prstGeom>
                <a:solidFill>
                  <a:srgbClr val="FFCCFF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</p:grpSp>
        </p:grpSp>
        <p:sp>
          <p:nvSpPr>
            <p:cNvPr id="190565" name="Line 101"/>
            <p:cNvSpPr>
              <a:spLocks noChangeShapeType="1"/>
            </p:cNvSpPr>
            <p:nvPr/>
          </p:nvSpPr>
          <p:spPr bwMode="auto">
            <a:xfrm flipV="1">
              <a:off x="2128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66" name="Line 102"/>
            <p:cNvSpPr>
              <a:spLocks noChangeShapeType="1"/>
            </p:cNvSpPr>
            <p:nvPr/>
          </p:nvSpPr>
          <p:spPr bwMode="auto">
            <a:xfrm flipV="1">
              <a:off x="1752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87" name="Line 123"/>
            <p:cNvSpPr>
              <a:spLocks noChangeShapeType="1"/>
            </p:cNvSpPr>
            <p:nvPr/>
          </p:nvSpPr>
          <p:spPr bwMode="auto">
            <a:xfrm flipV="1">
              <a:off x="2184" y="1248"/>
              <a:ext cx="72" cy="55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88" name="Line 124"/>
            <p:cNvSpPr>
              <a:spLocks noChangeShapeType="1"/>
            </p:cNvSpPr>
            <p:nvPr/>
          </p:nvSpPr>
          <p:spPr bwMode="auto">
            <a:xfrm flipH="1" flipV="1">
              <a:off x="1632" y="1248"/>
              <a:ext cx="64" cy="55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11" name="Group 125"/>
          <p:cNvGrpSpPr>
            <a:grpSpLocks/>
          </p:cNvGrpSpPr>
          <p:nvPr/>
        </p:nvGrpSpPr>
        <p:grpSpPr bwMode="auto">
          <a:xfrm>
            <a:off x="7315200" y="3302000"/>
            <a:ext cx="1143000" cy="1346200"/>
            <a:chOff x="312" y="2080"/>
            <a:chExt cx="720" cy="848"/>
          </a:xfrm>
        </p:grpSpPr>
        <p:sp>
          <p:nvSpPr>
            <p:cNvPr id="190590" name="Line 126"/>
            <p:cNvSpPr>
              <a:spLocks noChangeShapeType="1"/>
            </p:cNvSpPr>
            <p:nvPr/>
          </p:nvSpPr>
          <p:spPr bwMode="auto">
            <a:xfrm flipV="1">
              <a:off x="432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91" name="Line 127"/>
            <p:cNvSpPr>
              <a:spLocks noChangeShapeType="1"/>
            </p:cNvSpPr>
            <p:nvPr/>
          </p:nvSpPr>
          <p:spPr bwMode="auto">
            <a:xfrm flipV="1">
              <a:off x="624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92" name="Line 128"/>
            <p:cNvSpPr>
              <a:spLocks noChangeShapeType="1"/>
            </p:cNvSpPr>
            <p:nvPr/>
          </p:nvSpPr>
          <p:spPr bwMode="auto">
            <a:xfrm flipV="1">
              <a:off x="528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93" name="Line 129"/>
            <p:cNvSpPr>
              <a:spLocks noChangeShapeType="1"/>
            </p:cNvSpPr>
            <p:nvPr/>
          </p:nvSpPr>
          <p:spPr bwMode="auto">
            <a:xfrm flipV="1">
              <a:off x="720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94" name="Line 130"/>
            <p:cNvSpPr>
              <a:spLocks noChangeShapeType="1"/>
            </p:cNvSpPr>
            <p:nvPr/>
          </p:nvSpPr>
          <p:spPr bwMode="auto">
            <a:xfrm flipV="1">
              <a:off x="912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0595" name="Line 131"/>
            <p:cNvSpPr>
              <a:spLocks noChangeShapeType="1"/>
            </p:cNvSpPr>
            <p:nvPr/>
          </p:nvSpPr>
          <p:spPr bwMode="auto">
            <a:xfrm flipV="1">
              <a:off x="816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2" name="Group 132"/>
            <p:cNvGrpSpPr>
              <a:grpSpLocks/>
            </p:cNvGrpSpPr>
            <p:nvPr/>
          </p:nvGrpSpPr>
          <p:grpSpPr bwMode="auto">
            <a:xfrm>
              <a:off x="312" y="2688"/>
              <a:ext cx="720" cy="240"/>
              <a:chOff x="288" y="2736"/>
              <a:chExt cx="720" cy="240"/>
            </a:xfrm>
          </p:grpSpPr>
          <p:sp>
            <p:nvSpPr>
              <p:cNvPr id="190597" name="Oval 133"/>
              <p:cNvSpPr>
                <a:spLocks noChangeArrowheads="1"/>
              </p:cNvSpPr>
              <p:nvPr/>
            </p:nvSpPr>
            <p:spPr bwMode="auto">
              <a:xfrm>
                <a:off x="288" y="2736"/>
                <a:ext cx="720" cy="192"/>
              </a:xfrm>
              <a:prstGeom prst="ellipse">
                <a:avLst/>
              </a:prstGeom>
              <a:solidFill>
                <a:srgbClr val="CCEC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0598" name="Oval 134"/>
              <p:cNvSpPr>
                <a:spLocks noChangeArrowheads="1"/>
              </p:cNvSpPr>
              <p:nvPr/>
            </p:nvSpPr>
            <p:spPr bwMode="auto">
              <a:xfrm>
                <a:off x="288" y="2784"/>
                <a:ext cx="720" cy="192"/>
              </a:xfrm>
              <a:prstGeom prst="ellipse">
                <a:avLst/>
              </a:prstGeom>
              <a:solidFill>
                <a:srgbClr val="FFCC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190599" name="Rectangle 135"/>
          <p:cNvSpPr>
            <a:spLocks noChangeArrowheads="1"/>
          </p:cNvSpPr>
          <p:nvPr/>
        </p:nvSpPr>
        <p:spPr bwMode="auto">
          <a:xfrm>
            <a:off x="6934200" y="2921000"/>
            <a:ext cx="1828800" cy="3048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90600" name="Rectangle 136"/>
          <p:cNvSpPr>
            <a:spLocks noChangeArrowheads="1"/>
          </p:cNvSpPr>
          <p:nvPr/>
        </p:nvSpPr>
        <p:spPr bwMode="auto">
          <a:xfrm>
            <a:off x="6934200" y="3048000"/>
            <a:ext cx="1828800" cy="1778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90601" name="Oval 137"/>
          <p:cNvSpPr>
            <a:spLocks noChangeArrowheads="1"/>
          </p:cNvSpPr>
          <p:nvPr/>
        </p:nvSpPr>
        <p:spPr bwMode="auto">
          <a:xfrm>
            <a:off x="7696200" y="2819400"/>
            <a:ext cx="304800" cy="76200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90602" name="Line 138"/>
          <p:cNvSpPr>
            <a:spLocks noChangeShapeType="1"/>
          </p:cNvSpPr>
          <p:nvPr/>
        </p:nvSpPr>
        <p:spPr bwMode="auto">
          <a:xfrm flipV="1">
            <a:off x="7772400" y="1993900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90603" name="Line 139"/>
          <p:cNvSpPr>
            <a:spLocks noChangeShapeType="1"/>
          </p:cNvSpPr>
          <p:nvPr/>
        </p:nvSpPr>
        <p:spPr bwMode="auto">
          <a:xfrm flipV="1">
            <a:off x="8001000" y="1981200"/>
            <a:ext cx="152400" cy="9271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90604" name="AutoShape 140"/>
          <p:cNvSpPr>
            <a:spLocks noChangeArrowheads="1"/>
          </p:cNvSpPr>
          <p:nvPr/>
        </p:nvSpPr>
        <p:spPr bwMode="auto">
          <a:xfrm>
            <a:off x="7467600" y="1574800"/>
            <a:ext cx="762000" cy="304800"/>
          </a:xfrm>
          <a:prstGeom prst="can">
            <a:avLst>
              <a:gd name="adj" fmla="val 25000"/>
            </a:avLst>
          </a:prstGeom>
          <a:solidFill>
            <a:srgbClr val="3399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90605" name="Line 141"/>
          <p:cNvSpPr>
            <a:spLocks noChangeShapeType="1"/>
          </p:cNvSpPr>
          <p:nvPr/>
        </p:nvSpPr>
        <p:spPr bwMode="auto">
          <a:xfrm flipV="1">
            <a:off x="7924800" y="1993900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90606" name="Line 142"/>
          <p:cNvSpPr>
            <a:spLocks noChangeShapeType="1"/>
          </p:cNvSpPr>
          <p:nvPr/>
        </p:nvSpPr>
        <p:spPr bwMode="auto">
          <a:xfrm flipH="1" flipV="1">
            <a:off x="7531100" y="1981200"/>
            <a:ext cx="165100" cy="9271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90607" name="Text Box 143"/>
          <p:cNvSpPr txBox="1">
            <a:spLocks noChangeArrowheads="1"/>
          </p:cNvSpPr>
          <p:nvPr/>
        </p:nvSpPr>
        <p:spPr bwMode="auto">
          <a:xfrm>
            <a:off x="152400" y="4699000"/>
            <a:ext cx="2209800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Intensity of </a:t>
            </a:r>
          </a:p>
          <a:p>
            <a:pPr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Transmittance Beam</a:t>
            </a:r>
          </a:p>
        </p:txBody>
      </p:sp>
      <p:sp>
        <p:nvSpPr>
          <p:cNvPr id="190608" name="Text Box 144"/>
          <p:cNvSpPr txBox="1">
            <a:spLocks noChangeArrowheads="1"/>
          </p:cNvSpPr>
          <p:nvPr/>
        </p:nvSpPr>
        <p:spPr bwMode="auto">
          <a:xfrm>
            <a:off x="2286000" y="4902200"/>
            <a:ext cx="311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190609" name="Text Box 145"/>
          <p:cNvSpPr txBox="1">
            <a:spLocks noChangeArrowheads="1"/>
          </p:cNvSpPr>
          <p:nvPr/>
        </p:nvSpPr>
        <p:spPr bwMode="auto">
          <a:xfrm>
            <a:off x="4184650" y="4953000"/>
            <a:ext cx="311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&gt;</a:t>
            </a:r>
          </a:p>
        </p:txBody>
      </p:sp>
      <p:sp>
        <p:nvSpPr>
          <p:cNvPr id="190610" name="Text Box 146"/>
          <p:cNvSpPr txBox="1">
            <a:spLocks noChangeArrowheads="1"/>
          </p:cNvSpPr>
          <p:nvPr/>
        </p:nvSpPr>
        <p:spPr bwMode="auto">
          <a:xfrm>
            <a:off x="6546850" y="4953000"/>
            <a:ext cx="311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&gt;</a:t>
            </a:r>
          </a:p>
        </p:txBody>
      </p:sp>
      <p:sp>
        <p:nvSpPr>
          <p:cNvPr id="190613" name="AutoShape 149"/>
          <p:cNvSpPr>
            <a:spLocks noChangeArrowheads="1"/>
          </p:cNvSpPr>
          <p:nvPr/>
        </p:nvSpPr>
        <p:spPr bwMode="auto">
          <a:xfrm>
            <a:off x="3302000" y="4953000"/>
            <a:ext cx="228600" cy="304800"/>
          </a:xfrm>
          <a:prstGeom prst="upArrow">
            <a:avLst>
              <a:gd name="adj1" fmla="val 50000"/>
              <a:gd name="adj2" fmla="val 33333"/>
            </a:avLst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90614" name="AutoShape 150"/>
          <p:cNvSpPr>
            <a:spLocks noChangeArrowheads="1"/>
          </p:cNvSpPr>
          <p:nvPr/>
        </p:nvSpPr>
        <p:spPr bwMode="auto">
          <a:xfrm>
            <a:off x="5562600" y="4953000"/>
            <a:ext cx="228600" cy="304800"/>
          </a:xfrm>
          <a:prstGeom prst="upArrow">
            <a:avLst>
              <a:gd name="adj1" fmla="val 50000"/>
              <a:gd name="adj2" fmla="val 33333"/>
            </a:avLst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90615" name="AutoShape 151"/>
          <p:cNvSpPr>
            <a:spLocks noChangeArrowheads="1"/>
          </p:cNvSpPr>
          <p:nvPr/>
        </p:nvSpPr>
        <p:spPr bwMode="auto">
          <a:xfrm>
            <a:off x="7772400" y="4953000"/>
            <a:ext cx="228600" cy="304800"/>
          </a:xfrm>
          <a:prstGeom prst="upArrow">
            <a:avLst>
              <a:gd name="adj1" fmla="val 50000"/>
              <a:gd name="adj2" fmla="val 33333"/>
            </a:avLst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5" name="Text Box 5"/>
          <p:cNvSpPr txBox="1">
            <a:spLocks noChangeArrowheads="1"/>
          </p:cNvSpPr>
          <p:nvPr/>
        </p:nvSpPr>
        <p:spPr bwMode="auto">
          <a:xfrm>
            <a:off x="762000" y="941388"/>
            <a:ext cx="29543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5. Light for Reflection Object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 rot="2731607">
            <a:off x="1866900" y="4800600"/>
            <a:ext cx="457200" cy="228600"/>
            <a:chOff x="480" y="2400"/>
            <a:chExt cx="480" cy="192"/>
          </a:xfrm>
        </p:grpSpPr>
        <p:sp>
          <p:nvSpPr>
            <p:cNvPr id="184339" name="Rectangle 19"/>
            <p:cNvSpPr>
              <a:spLocks noChangeArrowheads="1"/>
            </p:cNvSpPr>
            <p:nvPr/>
          </p:nvSpPr>
          <p:spPr bwMode="auto">
            <a:xfrm>
              <a:off x="480" y="2400"/>
              <a:ext cx="480" cy="14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4340" name="Rectangle 20"/>
            <p:cNvSpPr>
              <a:spLocks noChangeArrowheads="1"/>
            </p:cNvSpPr>
            <p:nvPr/>
          </p:nvSpPr>
          <p:spPr bwMode="auto">
            <a:xfrm>
              <a:off x="480" y="2544"/>
              <a:ext cx="480" cy="4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 rot="-2628164">
            <a:off x="609600" y="4800600"/>
            <a:ext cx="457200" cy="228600"/>
            <a:chOff x="480" y="2400"/>
            <a:chExt cx="480" cy="192"/>
          </a:xfrm>
        </p:grpSpPr>
        <p:sp>
          <p:nvSpPr>
            <p:cNvPr id="184342" name="Rectangle 22"/>
            <p:cNvSpPr>
              <a:spLocks noChangeArrowheads="1"/>
            </p:cNvSpPr>
            <p:nvPr/>
          </p:nvSpPr>
          <p:spPr bwMode="auto">
            <a:xfrm>
              <a:off x="480" y="2400"/>
              <a:ext cx="480" cy="14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4343" name="Rectangle 23"/>
            <p:cNvSpPr>
              <a:spLocks noChangeArrowheads="1"/>
            </p:cNvSpPr>
            <p:nvPr/>
          </p:nvSpPr>
          <p:spPr bwMode="auto">
            <a:xfrm>
              <a:off x="480" y="2544"/>
              <a:ext cx="480" cy="4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4344" name="Text Box 24"/>
          <p:cNvSpPr txBox="1">
            <a:spLocks noChangeArrowheads="1"/>
          </p:cNvSpPr>
          <p:nvPr/>
        </p:nvSpPr>
        <p:spPr bwMode="auto">
          <a:xfrm>
            <a:off x="847725" y="1878013"/>
            <a:ext cx="14906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# Cross Light</a:t>
            </a:r>
          </a:p>
        </p:txBody>
      </p:sp>
      <p:sp>
        <p:nvSpPr>
          <p:cNvPr id="184345" name="Text Box 25"/>
          <p:cNvSpPr txBox="1">
            <a:spLocks noChangeArrowheads="1"/>
          </p:cNvSpPr>
          <p:nvPr/>
        </p:nvSpPr>
        <p:spPr bwMode="auto">
          <a:xfrm>
            <a:off x="3667125" y="1878013"/>
            <a:ext cx="17303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# On-Axis Light</a:t>
            </a:r>
          </a:p>
        </p:txBody>
      </p:sp>
      <p:sp>
        <p:nvSpPr>
          <p:cNvPr id="184346" name="Rectangle 26"/>
          <p:cNvSpPr>
            <a:spLocks noChangeArrowheads="1"/>
          </p:cNvSpPr>
          <p:nvPr/>
        </p:nvSpPr>
        <p:spPr bwMode="auto">
          <a:xfrm>
            <a:off x="228600" y="5334000"/>
            <a:ext cx="2438400" cy="228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84351" name="Line 31"/>
          <p:cNvSpPr>
            <a:spLocks noChangeShapeType="1"/>
          </p:cNvSpPr>
          <p:nvPr/>
        </p:nvSpPr>
        <p:spPr bwMode="auto">
          <a:xfrm flipH="1">
            <a:off x="1676400" y="4978400"/>
            <a:ext cx="228600" cy="228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53" name="Line 33"/>
          <p:cNvSpPr>
            <a:spLocks noChangeShapeType="1"/>
          </p:cNvSpPr>
          <p:nvPr/>
        </p:nvSpPr>
        <p:spPr bwMode="auto">
          <a:xfrm flipV="1">
            <a:off x="1562100" y="3276600"/>
            <a:ext cx="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219200" y="2222500"/>
            <a:ext cx="533400" cy="901700"/>
            <a:chOff x="2640" y="432"/>
            <a:chExt cx="480" cy="808"/>
          </a:xfrm>
        </p:grpSpPr>
        <p:sp>
          <p:nvSpPr>
            <p:cNvPr id="184354" name="AutoShape 34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4355" name="AutoShape 35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4357" name="Line 37"/>
          <p:cNvSpPr>
            <a:spLocks noChangeShapeType="1"/>
          </p:cNvSpPr>
          <p:nvPr/>
        </p:nvSpPr>
        <p:spPr bwMode="auto">
          <a:xfrm flipV="1">
            <a:off x="1346200" y="3276600"/>
            <a:ext cx="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58" name="Line 38"/>
          <p:cNvSpPr>
            <a:spLocks noChangeShapeType="1"/>
          </p:cNvSpPr>
          <p:nvPr/>
        </p:nvSpPr>
        <p:spPr bwMode="auto">
          <a:xfrm>
            <a:off x="1041400" y="4927600"/>
            <a:ext cx="177800" cy="254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59" name="Line 39"/>
          <p:cNvSpPr>
            <a:spLocks noChangeShapeType="1"/>
          </p:cNvSpPr>
          <p:nvPr/>
        </p:nvSpPr>
        <p:spPr bwMode="auto">
          <a:xfrm flipH="1">
            <a:off x="1828800" y="5105400"/>
            <a:ext cx="228600" cy="228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60" name="Line 40"/>
          <p:cNvSpPr>
            <a:spLocks noChangeShapeType="1"/>
          </p:cNvSpPr>
          <p:nvPr/>
        </p:nvSpPr>
        <p:spPr bwMode="auto">
          <a:xfrm>
            <a:off x="914400" y="5054600"/>
            <a:ext cx="177800" cy="254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61" name="Rectangle 41"/>
          <p:cNvSpPr>
            <a:spLocks noChangeArrowheads="1"/>
          </p:cNvSpPr>
          <p:nvPr/>
        </p:nvSpPr>
        <p:spPr bwMode="auto">
          <a:xfrm>
            <a:off x="3048000" y="5334000"/>
            <a:ext cx="2438400" cy="228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4038600" y="2222500"/>
            <a:ext cx="533400" cy="901700"/>
            <a:chOff x="2640" y="432"/>
            <a:chExt cx="480" cy="808"/>
          </a:xfrm>
        </p:grpSpPr>
        <p:sp>
          <p:nvSpPr>
            <p:cNvPr id="184363" name="AutoShape 43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4364" name="AutoShape 44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6" name="Group 47"/>
          <p:cNvGrpSpPr>
            <a:grpSpLocks/>
          </p:cNvGrpSpPr>
          <p:nvPr/>
        </p:nvGrpSpPr>
        <p:grpSpPr bwMode="auto">
          <a:xfrm rot="-294908">
            <a:off x="3657600" y="3810000"/>
            <a:ext cx="228600" cy="990600"/>
            <a:chOff x="3024" y="1584"/>
            <a:chExt cx="192" cy="624"/>
          </a:xfrm>
        </p:grpSpPr>
        <p:sp>
          <p:nvSpPr>
            <p:cNvPr id="184365" name="Rectangle 45"/>
            <p:cNvSpPr>
              <a:spLocks noChangeArrowheads="1"/>
            </p:cNvSpPr>
            <p:nvPr/>
          </p:nvSpPr>
          <p:spPr bwMode="auto">
            <a:xfrm>
              <a:off x="3024" y="1584"/>
              <a:ext cx="192" cy="62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4366" name="Rectangle 46"/>
            <p:cNvSpPr>
              <a:spLocks noChangeArrowheads="1"/>
            </p:cNvSpPr>
            <p:nvPr/>
          </p:nvSpPr>
          <p:spPr bwMode="auto">
            <a:xfrm>
              <a:off x="3024" y="2160"/>
              <a:ext cx="192" cy="4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4368" name="Line 48"/>
          <p:cNvSpPr>
            <a:spLocks noChangeShapeType="1"/>
          </p:cNvSpPr>
          <p:nvPr/>
        </p:nvSpPr>
        <p:spPr bwMode="auto">
          <a:xfrm flipV="1">
            <a:off x="4114800" y="3276600"/>
            <a:ext cx="7620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69" name="Line 49"/>
          <p:cNvSpPr>
            <a:spLocks noChangeShapeType="1"/>
          </p:cNvSpPr>
          <p:nvPr/>
        </p:nvSpPr>
        <p:spPr bwMode="auto">
          <a:xfrm flipV="1">
            <a:off x="4267200" y="3276600"/>
            <a:ext cx="7620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70" name="Line 50"/>
          <p:cNvSpPr>
            <a:spLocks noChangeShapeType="1"/>
          </p:cNvSpPr>
          <p:nvPr/>
        </p:nvSpPr>
        <p:spPr bwMode="auto">
          <a:xfrm>
            <a:off x="3771900" y="4876800"/>
            <a:ext cx="25400" cy="457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71" name="Line 51"/>
          <p:cNvSpPr>
            <a:spLocks noChangeShapeType="1"/>
          </p:cNvSpPr>
          <p:nvPr/>
        </p:nvSpPr>
        <p:spPr bwMode="auto">
          <a:xfrm>
            <a:off x="3886200" y="4876800"/>
            <a:ext cx="25400" cy="457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72" name="Rectangle 52"/>
          <p:cNvSpPr>
            <a:spLocks noChangeArrowheads="1"/>
          </p:cNvSpPr>
          <p:nvPr/>
        </p:nvSpPr>
        <p:spPr bwMode="auto">
          <a:xfrm>
            <a:off x="5791200" y="5334000"/>
            <a:ext cx="3124200" cy="228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7" name="Group 53"/>
          <p:cNvGrpSpPr>
            <a:grpSpLocks/>
          </p:cNvGrpSpPr>
          <p:nvPr/>
        </p:nvGrpSpPr>
        <p:grpSpPr bwMode="auto">
          <a:xfrm rot="2711784">
            <a:off x="8185150" y="3625850"/>
            <a:ext cx="533400" cy="901700"/>
            <a:chOff x="2640" y="432"/>
            <a:chExt cx="480" cy="808"/>
          </a:xfrm>
        </p:grpSpPr>
        <p:sp>
          <p:nvSpPr>
            <p:cNvPr id="184374" name="AutoShape 54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4375" name="AutoShape 55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4376" name="Line 56"/>
          <p:cNvSpPr>
            <a:spLocks noChangeShapeType="1"/>
          </p:cNvSpPr>
          <p:nvPr/>
        </p:nvSpPr>
        <p:spPr bwMode="auto">
          <a:xfrm flipV="1">
            <a:off x="7213600" y="4394200"/>
            <a:ext cx="838200" cy="838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8" name="Group 57"/>
          <p:cNvGrpSpPr>
            <a:grpSpLocks/>
          </p:cNvGrpSpPr>
          <p:nvPr/>
        </p:nvGrpSpPr>
        <p:grpSpPr bwMode="auto">
          <a:xfrm rot="-2840303">
            <a:off x="6235700" y="4051300"/>
            <a:ext cx="228600" cy="990600"/>
            <a:chOff x="3024" y="1584"/>
            <a:chExt cx="192" cy="624"/>
          </a:xfrm>
        </p:grpSpPr>
        <p:sp>
          <p:nvSpPr>
            <p:cNvPr id="184378" name="Rectangle 58"/>
            <p:cNvSpPr>
              <a:spLocks noChangeArrowheads="1"/>
            </p:cNvSpPr>
            <p:nvPr/>
          </p:nvSpPr>
          <p:spPr bwMode="auto">
            <a:xfrm>
              <a:off x="3024" y="1584"/>
              <a:ext cx="192" cy="62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4379" name="Rectangle 59"/>
            <p:cNvSpPr>
              <a:spLocks noChangeArrowheads="1"/>
            </p:cNvSpPr>
            <p:nvPr/>
          </p:nvSpPr>
          <p:spPr bwMode="auto">
            <a:xfrm>
              <a:off x="3024" y="2160"/>
              <a:ext cx="192" cy="4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4380" name="Line 60"/>
          <p:cNvSpPr>
            <a:spLocks noChangeShapeType="1"/>
          </p:cNvSpPr>
          <p:nvPr/>
        </p:nvSpPr>
        <p:spPr bwMode="auto">
          <a:xfrm>
            <a:off x="6756400" y="4927600"/>
            <a:ext cx="406400" cy="381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4381" name="Text Box 61"/>
          <p:cNvSpPr txBox="1">
            <a:spLocks noChangeArrowheads="1"/>
          </p:cNvSpPr>
          <p:nvPr/>
        </p:nvSpPr>
        <p:spPr bwMode="auto">
          <a:xfrm>
            <a:off x="6562725" y="1898650"/>
            <a:ext cx="16494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# Slanted Light</a:t>
            </a:r>
          </a:p>
        </p:txBody>
      </p:sp>
      <p:grpSp>
        <p:nvGrpSpPr>
          <p:cNvPr id="9" name="Group 62"/>
          <p:cNvGrpSpPr>
            <a:grpSpLocks/>
          </p:cNvGrpSpPr>
          <p:nvPr/>
        </p:nvGrpSpPr>
        <p:grpSpPr bwMode="auto">
          <a:xfrm>
            <a:off x="6921500" y="2222500"/>
            <a:ext cx="533400" cy="901700"/>
            <a:chOff x="2640" y="432"/>
            <a:chExt cx="480" cy="808"/>
          </a:xfrm>
        </p:grpSpPr>
        <p:sp>
          <p:nvSpPr>
            <p:cNvPr id="184383" name="AutoShape 63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4384" name="AutoShape 64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4385" name="Line 65"/>
          <p:cNvSpPr>
            <a:spLocks noChangeShapeType="1"/>
          </p:cNvSpPr>
          <p:nvPr/>
        </p:nvSpPr>
        <p:spPr bwMode="auto">
          <a:xfrm flipV="1">
            <a:off x="7162800" y="3276600"/>
            <a:ext cx="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3" name="Text Box 5"/>
          <p:cNvSpPr txBox="1">
            <a:spLocks noChangeArrowheads="1"/>
          </p:cNvSpPr>
          <p:nvPr/>
        </p:nvSpPr>
        <p:spPr bwMode="auto">
          <a:xfrm>
            <a:off x="762000" y="941388"/>
            <a:ext cx="34115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6. Light for Transmittance Object 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 rot="-21599130">
            <a:off x="1676400" y="2222500"/>
            <a:ext cx="533400" cy="901700"/>
            <a:chOff x="2640" y="432"/>
            <a:chExt cx="480" cy="808"/>
          </a:xfrm>
        </p:grpSpPr>
        <p:sp>
          <p:nvSpPr>
            <p:cNvPr id="186377" name="AutoShape 9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6378" name="AutoShape 10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6405" name="Rectangle 37"/>
          <p:cNvSpPr>
            <a:spLocks noChangeArrowheads="1"/>
          </p:cNvSpPr>
          <p:nvPr/>
        </p:nvSpPr>
        <p:spPr bwMode="auto">
          <a:xfrm>
            <a:off x="914400" y="4799013"/>
            <a:ext cx="1981200" cy="762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pSp>
        <p:nvGrpSpPr>
          <p:cNvPr id="3" name="Group 38"/>
          <p:cNvGrpSpPr>
            <a:grpSpLocks/>
          </p:cNvGrpSpPr>
          <p:nvPr/>
        </p:nvGrpSpPr>
        <p:grpSpPr bwMode="auto">
          <a:xfrm rot="5400000">
            <a:off x="1599406" y="5255419"/>
            <a:ext cx="611188" cy="304800"/>
            <a:chOff x="4127" y="2064"/>
            <a:chExt cx="385" cy="192"/>
          </a:xfrm>
        </p:grpSpPr>
        <p:sp>
          <p:nvSpPr>
            <p:cNvPr id="186407" name="Rectangle 39"/>
            <p:cNvSpPr>
              <a:spLocks noChangeArrowheads="1"/>
            </p:cNvSpPr>
            <p:nvPr/>
          </p:nvSpPr>
          <p:spPr bwMode="auto">
            <a:xfrm rot="-5380139">
              <a:off x="4175" y="2016"/>
              <a:ext cx="192" cy="28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186408" name="Rectangle 40"/>
            <p:cNvSpPr>
              <a:spLocks noChangeArrowheads="1"/>
            </p:cNvSpPr>
            <p:nvPr/>
          </p:nvSpPr>
          <p:spPr bwMode="auto">
            <a:xfrm rot="-5380139">
              <a:off x="4272" y="2016"/>
              <a:ext cx="192" cy="28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</p:grpSp>
      <p:sp>
        <p:nvSpPr>
          <p:cNvPr id="186409" name="Rectangle 41"/>
          <p:cNvSpPr>
            <a:spLocks noChangeArrowheads="1"/>
          </p:cNvSpPr>
          <p:nvPr/>
        </p:nvSpPr>
        <p:spPr bwMode="auto">
          <a:xfrm>
            <a:off x="3429000" y="4799013"/>
            <a:ext cx="1981200" cy="762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pSp>
        <p:nvGrpSpPr>
          <p:cNvPr id="4" name="Group 42"/>
          <p:cNvGrpSpPr>
            <a:grpSpLocks/>
          </p:cNvGrpSpPr>
          <p:nvPr/>
        </p:nvGrpSpPr>
        <p:grpSpPr bwMode="auto">
          <a:xfrm rot="5400000">
            <a:off x="4037806" y="5257007"/>
            <a:ext cx="611187" cy="304800"/>
            <a:chOff x="4127" y="2064"/>
            <a:chExt cx="385" cy="192"/>
          </a:xfrm>
        </p:grpSpPr>
        <p:sp>
          <p:nvSpPr>
            <p:cNvPr id="186411" name="Rectangle 43"/>
            <p:cNvSpPr>
              <a:spLocks noChangeArrowheads="1"/>
            </p:cNvSpPr>
            <p:nvPr/>
          </p:nvSpPr>
          <p:spPr bwMode="auto">
            <a:xfrm rot="-5380139">
              <a:off x="4175" y="2016"/>
              <a:ext cx="192" cy="28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186412" name="Rectangle 44"/>
            <p:cNvSpPr>
              <a:spLocks noChangeArrowheads="1"/>
            </p:cNvSpPr>
            <p:nvPr/>
          </p:nvSpPr>
          <p:spPr bwMode="auto">
            <a:xfrm rot="-5380139">
              <a:off x="4272" y="2016"/>
              <a:ext cx="192" cy="28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</p:grpSp>
      <p:sp>
        <p:nvSpPr>
          <p:cNvPr id="186413" name="Line 45"/>
          <p:cNvSpPr>
            <a:spLocks noChangeShapeType="1"/>
          </p:cNvSpPr>
          <p:nvPr/>
        </p:nvSpPr>
        <p:spPr bwMode="auto">
          <a:xfrm>
            <a:off x="1905000" y="3198813"/>
            <a:ext cx="0" cy="1600200"/>
          </a:xfrm>
          <a:prstGeom prst="line">
            <a:avLst/>
          </a:prstGeom>
          <a:noFill/>
          <a:ln w="28575">
            <a:solidFill>
              <a:srgbClr val="339933"/>
            </a:solidFill>
            <a:prstDash val="sysDot"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endParaRPr lang="ko-KR" altLang="en-US"/>
          </a:p>
        </p:txBody>
      </p:sp>
      <p:sp>
        <p:nvSpPr>
          <p:cNvPr id="186418" name="Line 50"/>
          <p:cNvSpPr>
            <a:spLocks noChangeShapeType="1"/>
          </p:cNvSpPr>
          <p:nvPr/>
        </p:nvSpPr>
        <p:spPr bwMode="auto">
          <a:xfrm rot="1743926">
            <a:off x="4710113" y="3297238"/>
            <a:ext cx="0" cy="1600200"/>
          </a:xfrm>
          <a:prstGeom prst="line">
            <a:avLst/>
          </a:prstGeom>
          <a:noFill/>
          <a:ln w="28575">
            <a:solidFill>
              <a:srgbClr val="339933"/>
            </a:solidFill>
            <a:prstDash val="sysDot"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endParaRPr lang="ko-KR" altLang="en-US"/>
          </a:p>
        </p:txBody>
      </p:sp>
      <p:sp>
        <p:nvSpPr>
          <p:cNvPr id="186422" name="Rectangle 54"/>
          <p:cNvSpPr>
            <a:spLocks noChangeArrowheads="1"/>
          </p:cNvSpPr>
          <p:nvPr/>
        </p:nvSpPr>
        <p:spPr bwMode="auto">
          <a:xfrm>
            <a:off x="5943600" y="4799013"/>
            <a:ext cx="1981200" cy="762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pSp>
        <p:nvGrpSpPr>
          <p:cNvPr id="5" name="Group 55"/>
          <p:cNvGrpSpPr>
            <a:grpSpLocks/>
          </p:cNvGrpSpPr>
          <p:nvPr/>
        </p:nvGrpSpPr>
        <p:grpSpPr bwMode="auto">
          <a:xfrm rot="5400000">
            <a:off x="6552406" y="5257007"/>
            <a:ext cx="611187" cy="304800"/>
            <a:chOff x="4127" y="2064"/>
            <a:chExt cx="385" cy="192"/>
          </a:xfrm>
        </p:grpSpPr>
        <p:sp>
          <p:nvSpPr>
            <p:cNvPr id="186424" name="Rectangle 56"/>
            <p:cNvSpPr>
              <a:spLocks noChangeArrowheads="1"/>
            </p:cNvSpPr>
            <p:nvPr/>
          </p:nvSpPr>
          <p:spPr bwMode="auto">
            <a:xfrm rot="-5380139">
              <a:off x="4175" y="2016"/>
              <a:ext cx="192" cy="28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186425" name="Rectangle 57"/>
            <p:cNvSpPr>
              <a:spLocks noChangeArrowheads="1"/>
            </p:cNvSpPr>
            <p:nvPr/>
          </p:nvSpPr>
          <p:spPr bwMode="auto">
            <a:xfrm rot="-5380139">
              <a:off x="4272" y="2016"/>
              <a:ext cx="192" cy="28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</p:grpSp>
      <p:grpSp>
        <p:nvGrpSpPr>
          <p:cNvPr id="6" name="Group 63"/>
          <p:cNvGrpSpPr>
            <a:grpSpLocks/>
          </p:cNvGrpSpPr>
          <p:nvPr/>
        </p:nvGrpSpPr>
        <p:grpSpPr bwMode="auto">
          <a:xfrm rot="8744932">
            <a:off x="6096000" y="3808413"/>
            <a:ext cx="304800" cy="609600"/>
            <a:chOff x="1056" y="3120"/>
            <a:chExt cx="192" cy="384"/>
          </a:xfrm>
        </p:grpSpPr>
        <p:sp>
          <p:nvSpPr>
            <p:cNvPr id="186432" name="Oval 64"/>
            <p:cNvSpPr>
              <a:spLocks noChangeArrowheads="1"/>
            </p:cNvSpPr>
            <p:nvPr/>
          </p:nvSpPr>
          <p:spPr bwMode="auto">
            <a:xfrm>
              <a:off x="1056" y="3120"/>
              <a:ext cx="192" cy="368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186433" name="Rectangle 65"/>
            <p:cNvSpPr>
              <a:spLocks noChangeArrowheads="1"/>
            </p:cNvSpPr>
            <p:nvPr/>
          </p:nvSpPr>
          <p:spPr bwMode="auto">
            <a:xfrm>
              <a:off x="1056" y="3216"/>
              <a:ext cx="192" cy="288"/>
            </a:xfrm>
            <a:prstGeom prst="rect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</p:grpSp>
      <p:grpSp>
        <p:nvGrpSpPr>
          <p:cNvPr id="7" name="Group 66"/>
          <p:cNvGrpSpPr>
            <a:grpSpLocks/>
          </p:cNvGrpSpPr>
          <p:nvPr/>
        </p:nvGrpSpPr>
        <p:grpSpPr bwMode="auto">
          <a:xfrm rot="-19898514">
            <a:off x="5105400" y="2527300"/>
            <a:ext cx="533400" cy="901700"/>
            <a:chOff x="2640" y="432"/>
            <a:chExt cx="480" cy="808"/>
          </a:xfrm>
        </p:grpSpPr>
        <p:sp>
          <p:nvSpPr>
            <p:cNvPr id="186435" name="AutoShape 67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6436" name="AutoShape 68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6437" name="Line 69"/>
          <p:cNvSpPr>
            <a:spLocks noChangeShapeType="1"/>
          </p:cNvSpPr>
          <p:nvPr/>
        </p:nvSpPr>
        <p:spPr bwMode="auto">
          <a:xfrm rot="1743926">
            <a:off x="7224713" y="3297238"/>
            <a:ext cx="0" cy="1600200"/>
          </a:xfrm>
          <a:prstGeom prst="line">
            <a:avLst/>
          </a:prstGeom>
          <a:noFill/>
          <a:ln w="28575">
            <a:solidFill>
              <a:srgbClr val="339933"/>
            </a:solidFill>
            <a:prstDash val="sysDot"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endParaRPr lang="ko-KR" altLang="en-US"/>
          </a:p>
        </p:txBody>
      </p:sp>
      <p:grpSp>
        <p:nvGrpSpPr>
          <p:cNvPr id="8" name="Group 70"/>
          <p:cNvGrpSpPr>
            <a:grpSpLocks/>
          </p:cNvGrpSpPr>
          <p:nvPr/>
        </p:nvGrpSpPr>
        <p:grpSpPr bwMode="auto">
          <a:xfrm rot="-19898514">
            <a:off x="7620000" y="2527300"/>
            <a:ext cx="533400" cy="901700"/>
            <a:chOff x="2640" y="432"/>
            <a:chExt cx="480" cy="808"/>
          </a:xfrm>
        </p:grpSpPr>
        <p:sp>
          <p:nvSpPr>
            <p:cNvPr id="186439" name="AutoShape 71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86440" name="AutoShape 72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126" name="Text Box 30"/>
          <p:cNvSpPr txBox="1">
            <a:spLocks noChangeArrowheads="1"/>
          </p:cNvSpPr>
          <p:nvPr/>
        </p:nvSpPr>
        <p:spPr bwMode="auto">
          <a:xfrm>
            <a:off x="762000" y="941388"/>
            <a:ext cx="28146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7. Type of Lighting System </a:t>
            </a:r>
          </a:p>
        </p:txBody>
      </p:sp>
      <p:graphicFrame>
        <p:nvGraphicFramePr>
          <p:cNvPr id="260127" name="Object 31"/>
          <p:cNvGraphicFramePr>
            <a:graphicFrameLocks noChangeAspect="1"/>
          </p:cNvGraphicFramePr>
          <p:nvPr/>
        </p:nvGraphicFramePr>
        <p:xfrm>
          <a:off x="784225" y="1447800"/>
          <a:ext cx="3114675" cy="2430463"/>
        </p:xfrm>
        <a:graphic>
          <a:graphicData uri="http://schemas.openxmlformats.org/presentationml/2006/ole">
            <p:oleObj spid="_x0000_s110594" name="VISIO" r:id="rId3" imgW="4527000" imgH="3530880" progId="Visio.Drawing.5">
              <p:embed/>
            </p:oleObj>
          </a:graphicData>
        </a:graphic>
      </p:graphicFrame>
      <p:graphicFrame>
        <p:nvGraphicFramePr>
          <p:cNvPr id="260128" name="Object 32"/>
          <p:cNvGraphicFramePr>
            <a:graphicFrameLocks noChangeAspect="1"/>
          </p:cNvGraphicFramePr>
          <p:nvPr/>
        </p:nvGraphicFramePr>
        <p:xfrm>
          <a:off x="4724400" y="1447800"/>
          <a:ext cx="3810000" cy="2428875"/>
        </p:xfrm>
        <a:graphic>
          <a:graphicData uri="http://schemas.openxmlformats.org/presentationml/2006/ole">
            <p:oleObj spid="_x0000_s110595" name="VISIO" r:id="rId4" imgW="5451840" imgH="3477600" progId="Visio.Drawing.5">
              <p:embed/>
            </p:oleObj>
          </a:graphicData>
        </a:graphic>
      </p:graphicFrame>
      <p:graphicFrame>
        <p:nvGraphicFramePr>
          <p:cNvPr id="260129" name="Object 33"/>
          <p:cNvGraphicFramePr>
            <a:graphicFrameLocks noChangeAspect="1"/>
          </p:cNvGraphicFramePr>
          <p:nvPr/>
        </p:nvGraphicFramePr>
        <p:xfrm>
          <a:off x="838200" y="4065588"/>
          <a:ext cx="2995613" cy="2366962"/>
        </p:xfrm>
        <a:graphic>
          <a:graphicData uri="http://schemas.openxmlformats.org/presentationml/2006/ole">
            <p:oleObj spid="_x0000_s110596" name="VISIO" r:id="rId5" imgW="4487040" imgH="3546000" progId="Visio.Drawing.5">
              <p:embed/>
            </p:oleObj>
          </a:graphicData>
        </a:graphic>
      </p:graphicFrame>
      <p:graphicFrame>
        <p:nvGraphicFramePr>
          <p:cNvPr id="260130" name="Object 34"/>
          <p:cNvGraphicFramePr>
            <a:graphicFrameLocks noChangeAspect="1"/>
          </p:cNvGraphicFramePr>
          <p:nvPr/>
        </p:nvGraphicFramePr>
        <p:xfrm>
          <a:off x="5684838" y="4065588"/>
          <a:ext cx="2506662" cy="2366962"/>
        </p:xfrm>
        <a:graphic>
          <a:graphicData uri="http://schemas.openxmlformats.org/presentationml/2006/ole">
            <p:oleObj spid="_x0000_s110597" name="VISIO" r:id="rId6" imgW="3356640" imgH="3170880" progId="Visio.Drawing.5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1" name="Rectangle 3"/>
          <p:cNvSpPr>
            <a:spLocks noChangeArrowheads="1"/>
          </p:cNvSpPr>
          <p:nvPr/>
        </p:nvSpPr>
        <p:spPr bwMode="auto">
          <a:xfrm>
            <a:off x="5221288" y="1700213"/>
            <a:ext cx="3671887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* I : Incident ray</a:t>
            </a:r>
          </a:p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  R : Reflection</a:t>
            </a:r>
          </a:p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  A : Absorption</a:t>
            </a:r>
          </a:p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  DR : Diffuse Reflection</a:t>
            </a:r>
          </a:p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  BS : Back Scattered radiation</a:t>
            </a:r>
            <a:endParaRPr lang="en-US" altLang="ko-KR" sz="1400" b="1">
              <a:solidFill>
                <a:schemeClr val="tx1"/>
              </a:solidFill>
            </a:endParaRPr>
          </a:p>
        </p:txBody>
      </p:sp>
      <p:graphicFrame>
        <p:nvGraphicFramePr>
          <p:cNvPr id="247812" name="Object 4"/>
          <p:cNvGraphicFramePr>
            <a:graphicFrameLocks noChangeAspect="1"/>
          </p:cNvGraphicFramePr>
          <p:nvPr/>
        </p:nvGraphicFramePr>
        <p:xfrm>
          <a:off x="179388" y="1844675"/>
          <a:ext cx="5113337" cy="3736975"/>
        </p:xfrm>
        <a:graphic>
          <a:graphicData uri="http://schemas.openxmlformats.org/presentationml/2006/ole">
            <p:oleObj spid="_x0000_s111618" name="비트맵 이미지" r:id="rId3" imgW="3362794" imgH="2457143" progId="Paint.Picture">
              <p:embed/>
            </p:oleObj>
          </a:graphicData>
        </a:graphic>
      </p:graphicFrame>
      <p:sp>
        <p:nvSpPr>
          <p:cNvPr id="247813" name="Rectangle 5"/>
          <p:cNvSpPr>
            <a:spLocks noChangeArrowheads="1"/>
          </p:cNvSpPr>
          <p:nvPr/>
        </p:nvSpPr>
        <p:spPr bwMode="auto">
          <a:xfrm>
            <a:off x="292100" y="735013"/>
            <a:ext cx="7543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8. Light Angle and Test Condition                                        </a:t>
            </a:r>
          </a:p>
        </p:txBody>
      </p:sp>
      <p:graphicFrame>
        <p:nvGraphicFramePr>
          <p:cNvPr id="247814" name="Object 6"/>
          <p:cNvGraphicFramePr>
            <a:graphicFrameLocks noChangeAspect="1"/>
          </p:cNvGraphicFramePr>
          <p:nvPr/>
        </p:nvGraphicFramePr>
        <p:xfrm>
          <a:off x="5327650" y="3200400"/>
          <a:ext cx="3816350" cy="3081338"/>
        </p:xfrm>
        <a:graphic>
          <a:graphicData uri="http://schemas.openxmlformats.org/presentationml/2006/ole">
            <p:oleObj spid="_x0000_s111619" name="비트맵 이미지" r:id="rId4" imgW="3409524" imgH="2752381" progId="Paint.Pictur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9860" name="Object 4"/>
          <p:cNvGraphicFramePr>
            <a:graphicFrameLocks noChangeAspect="1"/>
          </p:cNvGraphicFramePr>
          <p:nvPr/>
        </p:nvGraphicFramePr>
        <p:xfrm>
          <a:off x="250825" y="1160463"/>
          <a:ext cx="7345363" cy="5402262"/>
        </p:xfrm>
        <a:graphic>
          <a:graphicData uri="http://schemas.openxmlformats.org/presentationml/2006/ole">
            <p:oleObj spid="_x0000_s112642" name="비트맵 이미지" r:id="rId3" imgW="6020640" imgH="4428571" progId="Paint.Picture">
              <p:embed/>
            </p:oleObj>
          </a:graphicData>
        </a:graphic>
      </p:graphicFrame>
      <p:sp>
        <p:nvSpPr>
          <p:cNvPr id="249861" name="Rectangle 5"/>
          <p:cNvSpPr>
            <a:spLocks noChangeArrowheads="1"/>
          </p:cNvSpPr>
          <p:nvPr/>
        </p:nvSpPr>
        <p:spPr bwMode="auto">
          <a:xfrm>
            <a:off x="5943600" y="5029200"/>
            <a:ext cx="3048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* S/N = Max. Pixel Value </a:t>
            </a:r>
          </a:p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           </a:t>
            </a:r>
            <a:r>
              <a:rPr lang="en-US" altLang="ko-KR" sz="1600" b="1">
                <a:solidFill>
                  <a:schemeClr val="tx1"/>
                </a:solidFill>
                <a:latin typeface="Times New Roman"/>
              </a:rPr>
              <a:t>–</a:t>
            </a:r>
            <a:r>
              <a:rPr lang="en-US" altLang="ko-KR" sz="1600" b="1">
                <a:solidFill>
                  <a:schemeClr val="tx1"/>
                </a:solidFill>
              </a:rPr>
              <a:t> Min. Pixel Value</a:t>
            </a:r>
          </a:p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  Delta = Max. Pixel Value </a:t>
            </a:r>
          </a:p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           </a:t>
            </a:r>
            <a:r>
              <a:rPr lang="en-US" altLang="ko-KR" sz="1600" b="1">
                <a:solidFill>
                  <a:schemeClr val="tx1"/>
                </a:solidFill>
                <a:latin typeface="Times New Roman"/>
              </a:rPr>
              <a:t>–</a:t>
            </a:r>
            <a:r>
              <a:rPr lang="en-US" altLang="ko-KR" sz="1600" b="1">
                <a:solidFill>
                  <a:schemeClr val="tx1"/>
                </a:solidFill>
              </a:rPr>
              <a:t> Min. Noise Spike</a:t>
            </a:r>
          </a:p>
        </p:txBody>
      </p:sp>
      <p:sp>
        <p:nvSpPr>
          <p:cNvPr id="249862" name="Rectangle 6"/>
          <p:cNvSpPr>
            <a:spLocks noChangeArrowheads="1"/>
          </p:cNvSpPr>
          <p:nvPr/>
        </p:nvSpPr>
        <p:spPr bwMode="auto">
          <a:xfrm>
            <a:off x="292100" y="735013"/>
            <a:ext cx="7543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9. Test condition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8" name="Rectangle 4"/>
          <p:cNvSpPr>
            <a:spLocks noChangeArrowheads="1"/>
          </p:cNvSpPr>
          <p:nvPr/>
        </p:nvSpPr>
        <p:spPr bwMode="auto">
          <a:xfrm>
            <a:off x="539750" y="1268413"/>
            <a:ext cx="471805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* Bright-field, Dark-field, Oblique mode</a:t>
            </a:r>
          </a:p>
        </p:txBody>
      </p:sp>
      <p:graphicFrame>
        <p:nvGraphicFramePr>
          <p:cNvPr id="251909" name="Object 5"/>
          <p:cNvGraphicFramePr>
            <a:graphicFrameLocks noChangeAspect="1"/>
          </p:cNvGraphicFramePr>
          <p:nvPr/>
        </p:nvGraphicFramePr>
        <p:xfrm>
          <a:off x="304800" y="1752600"/>
          <a:ext cx="4114800" cy="3025775"/>
        </p:xfrm>
        <a:graphic>
          <a:graphicData uri="http://schemas.openxmlformats.org/presentationml/2006/ole">
            <p:oleObj spid="_x0000_s113666" name="비트맵 이미지" r:id="rId3" imgW="6020640" imgH="4428571" progId="Paint.Picture">
              <p:embed/>
            </p:oleObj>
          </a:graphicData>
        </a:graphic>
      </p:graphicFrame>
      <p:sp>
        <p:nvSpPr>
          <p:cNvPr id="251910" name="Rectangle 6"/>
          <p:cNvSpPr>
            <a:spLocks noChangeArrowheads="1"/>
          </p:cNvSpPr>
          <p:nvPr/>
        </p:nvSpPr>
        <p:spPr bwMode="auto">
          <a:xfrm rot="16200000" flipH="1">
            <a:off x="6362700" y="3771900"/>
            <a:ext cx="76200" cy="2133600"/>
          </a:xfrm>
          <a:prstGeom prst="rect">
            <a:avLst/>
          </a:prstGeom>
          <a:solidFill>
            <a:schemeClr val="bg2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ko-KR" altLang="en-US"/>
          </a:p>
        </p:txBody>
      </p:sp>
      <p:sp>
        <p:nvSpPr>
          <p:cNvPr id="251911" name="Line 7"/>
          <p:cNvSpPr>
            <a:spLocks noChangeShapeType="1"/>
          </p:cNvSpPr>
          <p:nvPr/>
        </p:nvSpPr>
        <p:spPr bwMode="auto">
          <a:xfrm rot="16200000" flipH="1">
            <a:off x="4483100" y="2895600"/>
            <a:ext cx="2590800" cy="1219200"/>
          </a:xfrm>
          <a:prstGeom prst="line">
            <a:avLst/>
          </a:prstGeom>
          <a:noFill/>
          <a:ln w="28575">
            <a:solidFill>
              <a:srgbClr val="FF3300"/>
            </a:solidFill>
            <a:prstDash val="sysDot"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endParaRPr lang="ko-KR" altLang="en-US"/>
          </a:p>
        </p:txBody>
      </p:sp>
      <p:sp>
        <p:nvSpPr>
          <p:cNvPr id="251912" name="Rectangle 8"/>
          <p:cNvSpPr>
            <a:spLocks noChangeArrowheads="1"/>
          </p:cNvSpPr>
          <p:nvPr/>
        </p:nvSpPr>
        <p:spPr bwMode="auto">
          <a:xfrm rot="14757786" flipH="1">
            <a:off x="4921250" y="2216150"/>
            <a:ext cx="685800" cy="381000"/>
          </a:xfrm>
          <a:prstGeom prst="rect">
            <a:avLst/>
          </a:prstGeom>
          <a:solidFill>
            <a:schemeClr val="hlink"/>
          </a:solidFill>
          <a:ln w="28575">
            <a:solidFill>
              <a:srgbClr val="99CCFF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ko-KR" altLang="en-US"/>
          </a:p>
        </p:txBody>
      </p:sp>
      <p:sp>
        <p:nvSpPr>
          <p:cNvPr id="251913" name="Rectangle 9"/>
          <p:cNvSpPr>
            <a:spLocks noChangeArrowheads="1"/>
          </p:cNvSpPr>
          <p:nvPr/>
        </p:nvSpPr>
        <p:spPr bwMode="auto">
          <a:xfrm rot="14757786" flipH="1">
            <a:off x="5357813" y="2674938"/>
            <a:ext cx="152400" cy="228600"/>
          </a:xfrm>
          <a:prstGeom prst="rect">
            <a:avLst/>
          </a:prstGeom>
          <a:solidFill>
            <a:schemeClr val="hlink"/>
          </a:solidFill>
          <a:ln w="28575">
            <a:solidFill>
              <a:srgbClr val="99CCFF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ko-KR" altLang="en-US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 rot="12069311" flipH="1">
            <a:off x="6727825" y="3416300"/>
            <a:ext cx="130175" cy="627063"/>
            <a:chOff x="1056" y="3120"/>
            <a:chExt cx="192" cy="384"/>
          </a:xfrm>
        </p:grpSpPr>
        <p:sp>
          <p:nvSpPr>
            <p:cNvPr id="251915" name="Oval 11"/>
            <p:cNvSpPr>
              <a:spLocks noChangeArrowheads="1"/>
            </p:cNvSpPr>
            <p:nvPr/>
          </p:nvSpPr>
          <p:spPr bwMode="auto">
            <a:xfrm>
              <a:off x="1056" y="3120"/>
              <a:ext cx="192" cy="368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251916" name="Rectangle 12"/>
            <p:cNvSpPr>
              <a:spLocks noChangeArrowheads="1"/>
            </p:cNvSpPr>
            <p:nvPr/>
          </p:nvSpPr>
          <p:spPr bwMode="auto">
            <a:xfrm>
              <a:off x="1056" y="3216"/>
              <a:ext cx="192" cy="288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</p:grpSp>
      <p:sp>
        <p:nvSpPr>
          <p:cNvPr id="251917" name="Line 13"/>
          <p:cNvSpPr>
            <a:spLocks noChangeShapeType="1"/>
          </p:cNvSpPr>
          <p:nvPr/>
        </p:nvSpPr>
        <p:spPr bwMode="auto">
          <a:xfrm rot="5400000">
            <a:off x="6143625" y="4267200"/>
            <a:ext cx="762000" cy="304800"/>
          </a:xfrm>
          <a:prstGeom prst="line">
            <a:avLst/>
          </a:prstGeom>
          <a:noFill/>
          <a:ln w="28575">
            <a:solidFill>
              <a:srgbClr val="FF3300"/>
            </a:solidFill>
            <a:prstDash val="sysDot"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endParaRPr lang="ko-KR" altLang="en-US"/>
          </a:p>
        </p:txBody>
      </p:sp>
      <p:sp>
        <p:nvSpPr>
          <p:cNvPr id="251918" name="Line 14"/>
          <p:cNvSpPr>
            <a:spLocks noChangeShapeType="1"/>
          </p:cNvSpPr>
          <p:nvPr/>
        </p:nvSpPr>
        <p:spPr bwMode="auto">
          <a:xfrm rot="17702504" flipH="1">
            <a:off x="5068888" y="2747963"/>
            <a:ext cx="2590800" cy="1219200"/>
          </a:xfrm>
          <a:prstGeom prst="line">
            <a:avLst/>
          </a:prstGeom>
          <a:noFill/>
          <a:ln w="28575">
            <a:solidFill>
              <a:srgbClr val="339933"/>
            </a:solidFill>
            <a:prstDash val="sysDot"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endParaRPr lang="ko-KR" altLang="en-US"/>
          </a:p>
        </p:txBody>
      </p:sp>
      <p:sp>
        <p:nvSpPr>
          <p:cNvPr id="251919" name="Rectangle 15"/>
          <p:cNvSpPr>
            <a:spLocks noChangeArrowheads="1"/>
          </p:cNvSpPr>
          <p:nvPr/>
        </p:nvSpPr>
        <p:spPr bwMode="auto">
          <a:xfrm rot="16260290" flipH="1">
            <a:off x="6019800" y="1955800"/>
            <a:ext cx="685800" cy="381000"/>
          </a:xfrm>
          <a:prstGeom prst="rect">
            <a:avLst/>
          </a:prstGeom>
          <a:solidFill>
            <a:schemeClr val="hlink"/>
          </a:solidFill>
          <a:ln w="28575">
            <a:solidFill>
              <a:srgbClr val="99CCFF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ko-KR" altLang="en-US"/>
          </a:p>
        </p:txBody>
      </p:sp>
      <p:sp>
        <p:nvSpPr>
          <p:cNvPr id="251920" name="Rectangle 16"/>
          <p:cNvSpPr>
            <a:spLocks noChangeArrowheads="1"/>
          </p:cNvSpPr>
          <p:nvPr/>
        </p:nvSpPr>
        <p:spPr bwMode="auto">
          <a:xfrm rot="16260290" flipH="1">
            <a:off x="6280150" y="2449513"/>
            <a:ext cx="152400" cy="228600"/>
          </a:xfrm>
          <a:prstGeom prst="rect">
            <a:avLst/>
          </a:prstGeom>
          <a:solidFill>
            <a:schemeClr val="hlink"/>
          </a:solidFill>
          <a:ln w="28575">
            <a:solidFill>
              <a:srgbClr val="99CCFF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ko-KR" altLang="en-US"/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 rot="13075121" flipH="1">
            <a:off x="7056438" y="3559175"/>
            <a:ext cx="130175" cy="627063"/>
            <a:chOff x="1056" y="3120"/>
            <a:chExt cx="192" cy="384"/>
          </a:xfrm>
        </p:grpSpPr>
        <p:sp>
          <p:nvSpPr>
            <p:cNvPr id="251922" name="Oval 18"/>
            <p:cNvSpPr>
              <a:spLocks noChangeArrowheads="1"/>
            </p:cNvSpPr>
            <p:nvPr/>
          </p:nvSpPr>
          <p:spPr bwMode="auto">
            <a:xfrm>
              <a:off x="1056" y="3120"/>
              <a:ext cx="192" cy="368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251923" name="Rectangle 19"/>
            <p:cNvSpPr>
              <a:spLocks noChangeArrowheads="1"/>
            </p:cNvSpPr>
            <p:nvPr/>
          </p:nvSpPr>
          <p:spPr bwMode="auto">
            <a:xfrm>
              <a:off x="1056" y="3216"/>
              <a:ext cx="192" cy="288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</p:grpSp>
      <p:sp>
        <p:nvSpPr>
          <p:cNvPr id="251924" name="Line 20"/>
          <p:cNvSpPr>
            <a:spLocks noChangeShapeType="1"/>
          </p:cNvSpPr>
          <p:nvPr/>
        </p:nvSpPr>
        <p:spPr bwMode="auto">
          <a:xfrm rot="6405810">
            <a:off x="6284913" y="4303713"/>
            <a:ext cx="762000" cy="304800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endParaRPr lang="ko-KR" altLang="en-US"/>
          </a:p>
        </p:txBody>
      </p:sp>
      <p:sp>
        <p:nvSpPr>
          <p:cNvPr id="251925" name="Line 21"/>
          <p:cNvSpPr>
            <a:spLocks noChangeShapeType="1"/>
          </p:cNvSpPr>
          <p:nvPr/>
        </p:nvSpPr>
        <p:spPr bwMode="auto">
          <a:xfrm rot="18654384" flipH="1">
            <a:off x="5449888" y="2779713"/>
            <a:ext cx="2590800" cy="1219200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sysDot"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endParaRPr lang="ko-KR" altLang="en-US"/>
          </a:p>
        </p:txBody>
      </p:sp>
      <p:sp>
        <p:nvSpPr>
          <p:cNvPr id="251926" name="Rectangle 22"/>
          <p:cNvSpPr>
            <a:spLocks noChangeArrowheads="1"/>
          </p:cNvSpPr>
          <p:nvPr/>
        </p:nvSpPr>
        <p:spPr bwMode="auto">
          <a:xfrm rot="17212170" flipH="1">
            <a:off x="6732588" y="2033588"/>
            <a:ext cx="685800" cy="381000"/>
          </a:xfrm>
          <a:prstGeom prst="rect">
            <a:avLst/>
          </a:prstGeom>
          <a:solidFill>
            <a:schemeClr val="hlink"/>
          </a:solidFill>
          <a:ln w="28575">
            <a:solidFill>
              <a:srgbClr val="99CCFF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ko-KR" altLang="en-US"/>
          </a:p>
        </p:txBody>
      </p:sp>
      <p:sp>
        <p:nvSpPr>
          <p:cNvPr id="251927" name="Rectangle 23"/>
          <p:cNvSpPr>
            <a:spLocks noChangeArrowheads="1"/>
          </p:cNvSpPr>
          <p:nvPr/>
        </p:nvSpPr>
        <p:spPr bwMode="auto">
          <a:xfrm rot="17212170" flipH="1">
            <a:off x="6878638" y="2509838"/>
            <a:ext cx="152400" cy="228600"/>
          </a:xfrm>
          <a:prstGeom prst="rect">
            <a:avLst/>
          </a:prstGeom>
          <a:solidFill>
            <a:schemeClr val="hlink"/>
          </a:solidFill>
          <a:ln w="28575">
            <a:solidFill>
              <a:srgbClr val="99CCFF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ko-KR" altLang="en-US"/>
          </a:p>
        </p:txBody>
      </p:sp>
      <p:sp>
        <p:nvSpPr>
          <p:cNvPr id="251928" name="Rectangle 24"/>
          <p:cNvSpPr>
            <a:spLocks noChangeArrowheads="1"/>
          </p:cNvSpPr>
          <p:nvPr/>
        </p:nvSpPr>
        <p:spPr bwMode="auto">
          <a:xfrm>
            <a:off x="4876800" y="2590800"/>
            <a:ext cx="381000" cy="322263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rgbClr val="FF3300"/>
                </a:solidFill>
              </a:rPr>
              <a:t>a)</a:t>
            </a:r>
          </a:p>
        </p:txBody>
      </p:sp>
      <p:sp>
        <p:nvSpPr>
          <p:cNvPr id="251929" name="Rectangle 25"/>
          <p:cNvSpPr>
            <a:spLocks noChangeArrowheads="1"/>
          </p:cNvSpPr>
          <p:nvPr/>
        </p:nvSpPr>
        <p:spPr bwMode="auto">
          <a:xfrm>
            <a:off x="3098800" y="2425700"/>
            <a:ext cx="381000" cy="32226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accent2"/>
                </a:solidFill>
              </a:rPr>
              <a:t>b)</a:t>
            </a:r>
          </a:p>
        </p:txBody>
      </p:sp>
      <p:sp>
        <p:nvSpPr>
          <p:cNvPr id="251930" name="Rectangle 26"/>
          <p:cNvSpPr>
            <a:spLocks noChangeArrowheads="1"/>
          </p:cNvSpPr>
          <p:nvPr/>
        </p:nvSpPr>
        <p:spPr bwMode="auto">
          <a:xfrm>
            <a:off x="1981200" y="2743200"/>
            <a:ext cx="381000" cy="322263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rgbClr val="008000"/>
                </a:solidFill>
              </a:rPr>
              <a:t>c)</a:t>
            </a:r>
          </a:p>
        </p:txBody>
      </p:sp>
      <p:sp>
        <p:nvSpPr>
          <p:cNvPr id="251931" name="Rectangle 27"/>
          <p:cNvSpPr>
            <a:spLocks noChangeArrowheads="1"/>
          </p:cNvSpPr>
          <p:nvPr/>
        </p:nvSpPr>
        <p:spPr bwMode="auto">
          <a:xfrm>
            <a:off x="1143000" y="2362200"/>
            <a:ext cx="381000" cy="322263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rgbClr val="FF3300"/>
                </a:solidFill>
              </a:rPr>
              <a:t>a)</a:t>
            </a:r>
          </a:p>
        </p:txBody>
      </p:sp>
      <p:sp>
        <p:nvSpPr>
          <p:cNvPr id="251932" name="Rectangle 28"/>
          <p:cNvSpPr>
            <a:spLocks noChangeArrowheads="1"/>
          </p:cNvSpPr>
          <p:nvPr/>
        </p:nvSpPr>
        <p:spPr bwMode="auto">
          <a:xfrm>
            <a:off x="6858000" y="2209800"/>
            <a:ext cx="381000" cy="32226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accent2"/>
                </a:solidFill>
              </a:rPr>
              <a:t>b)</a:t>
            </a:r>
          </a:p>
        </p:txBody>
      </p:sp>
      <p:sp>
        <p:nvSpPr>
          <p:cNvPr id="251933" name="Rectangle 29"/>
          <p:cNvSpPr>
            <a:spLocks noChangeArrowheads="1"/>
          </p:cNvSpPr>
          <p:nvPr/>
        </p:nvSpPr>
        <p:spPr bwMode="auto">
          <a:xfrm>
            <a:off x="6172200" y="2116138"/>
            <a:ext cx="381000" cy="322262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rgbClr val="008000"/>
                </a:solidFill>
              </a:rPr>
              <a:t>c)</a:t>
            </a:r>
          </a:p>
        </p:txBody>
      </p:sp>
      <p:sp>
        <p:nvSpPr>
          <p:cNvPr id="251934" name="Rectangle 30"/>
          <p:cNvSpPr>
            <a:spLocks noChangeArrowheads="1"/>
          </p:cNvSpPr>
          <p:nvPr/>
        </p:nvSpPr>
        <p:spPr bwMode="auto">
          <a:xfrm>
            <a:off x="7162800" y="3868738"/>
            <a:ext cx="381000" cy="32226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accent2"/>
                </a:solidFill>
              </a:rPr>
              <a:t>b)</a:t>
            </a:r>
          </a:p>
        </p:txBody>
      </p:sp>
      <p:sp>
        <p:nvSpPr>
          <p:cNvPr id="251935" name="Rectangle 31"/>
          <p:cNvSpPr>
            <a:spLocks noChangeArrowheads="1"/>
          </p:cNvSpPr>
          <p:nvPr/>
        </p:nvSpPr>
        <p:spPr bwMode="auto">
          <a:xfrm>
            <a:off x="6934200" y="3200400"/>
            <a:ext cx="381000" cy="322263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rgbClr val="FF3300"/>
                </a:solidFill>
              </a:rPr>
              <a:t>a)</a:t>
            </a:r>
          </a:p>
        </p:txBody>
      </p:sp>
      <p:sp>
        <p:nvSpPr>
          <p:cNvPr id="251936" name="Rectangle 32"/>
          <p:cNvSpPr>
            <a:spLocks noChangeArrowheads="1"/>
          </p:cNvSpPr>
          <p:nvPr/>
        </p:nvSpPr>
        <p:spPr bwMode="auto">
          <a:xfrm>
            <a:off x="2057400" y="5029200"/>
            <a:ext cx="4038600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  <a:buFontTx/>
              <a:buChar char="•"/>
            </a:pPr>
            <a:r>
              <a:rPr lang="en-US" altLang="ko-KR" sz="1600" b="1">
                <a:solidFill>
                  <a:schemeClr val="tx1"/>
                </a:solidFill>
              </a:rPr>
              <a:t> 3 cameras</a:t>
            </a:r>
          </a:p>
          <a:p>
            <a:pPr algn="l">
              <a:spcBef>
                <a:spcPct val="20000"/>
              </a:spcBef>
              <a:buFontTx/>
              <a:buChar char="•"/>
            </a:pPr>
            <a:r>
              <a:rPr lang="en-US" altLang="ko-KR" sz="1600" b="1">
                <a:solidFill>
                  <a:schemeClr val="tx1"/>
                </a:solidFill>
              </a:rPr>
              <a:t> 2 light sources(darkfield  ,brightfield )</a:t>
            </a:r>
          </a:p>
          <a:p>
            <a:pPr algn="l">
              <a:spcBef>
                <a:spcPct val="2000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but different light intensity</a:t>
            </a:r>
          </a:p>
          <a:p>
            <a:pPr algn="l">
              <a:spcBef>
                <a:spcPct val="20000"/>
              </a:spcBef>
            </a:pPr>
            <a:endParaRPr lang="en-US" altLang="ko-KR" sz="1600" b="1">
              <a:solidFill>
                <a:schemeClr val="tx1"/>
              </a:solidFill>
            </a:endParaRPr>
          </a:p>
        </p:txBody>
      </p:sp>
      <p:sp>
        <p:nvSpPr>
          <p:cNvPr id="251937" name="Rectangle 33"/>
          <p:cNvSpPr>
            <a:spLocks noChangeArrowheads="1"/>
          </p:cNvSpPr>
          <p:nvPr/>
        </p:nvSpPr>
        <p:spPr bwMode="auto">
          <a:xfrm>
            <a:off x="292100" y="735013"/>
            <a:ext cx="7543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en-US" altLang="ko-KR" sz="1600" b="1">
                <a:solidFill>
                  <a:schemeClr val="tx1"/>
                </a:solidFill>
              </a:rPr>
              <a:t>   10. Test Result (example )                                       </a:t>
            </a:r>
          </a:p>
        </p:txBody>
      </p:sp>
      <p:sp>
        <p:nvSpPr>
          <p:cNvPr id="251939" name="Rectangle 35"/>
          <p:cNvSpPr>
            <a:spLocks noChangeArrowheads="1"/>
          </p:cNvSpPr>
          <p:nvPr/>
        </p:nvSpPr>
        <p:spPr bwMode="auto">
          <a:xfrm>
            <a:off x="6172200" y="5029200"/>
            <a:ext cx="2514600" cy="85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l">
              <a:spcBef>
                <a:spcPct val="20000"/>
              </a:spcBef>
              <a:buFontTx/>
              <a:buAutoNum type="alphaLcParenR"/>
            </a:pPr>
            <a:r>
              <a:rPr lang="en-US" altLang="ko-KR" sz="1600" b="1">
                <a:solidFill>
                  <a:srgbClr val="FF3300"/>
                </a:solidFill>
              </a:rPr>
              <a:t>Bright-field mode</a:t>
            </a:r>
          </a:p>
          <a:p>
            <a:pPr marL="457200" indent="-457200" algn="l">
              <a:spcBef>
                <a:spcPct val="20000"/>
              </a:spcBef>
              <a:buFontTx/>
              <a:buAutoNum type="alphaLcParenR"/>
            </a:pPr>
            <a:r>
              <a:rPr lang="en-US" altLang="ko-KR" sz="1600" b="1">
                <a:solidFill>
                  <a:schemeClr val="accent2"/>
                </a:solidFill>
              </a:rPr>
              <a:t>Dark-field mode</a:t>
            </a:r>
          </a:p>
          <a:p>
            <a:pPr marL="457200" indent="-457200" algn="l">
              <a:spcBef>
                <a:spcPct val="20000"/>
              </a:spcBef>
              <a:buFontTx/>
              <a:buAutoNum type="alphaLcParenR"/>
            </a:pPr>
            <a:r>
              <a:rPr lang="en-US" altLang="ko-KR" sz="1600" b="1">
                <a:solidFill>
                  <a:srgbClr val="008000"/>
                </a:solidFill>
              </a:rPr>
              <a:t>Oblique mode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8" name="Text Box 6"/>
          <p:cNvSpPr txBox="1">
            <a:spLocks noChangeArrowheads="1"/>
          </p:cNvSpPr>
          <p:nvPr/>
        </p:nvSpPr>
        <p:spPr bwMode="auto">
          <a:xfrm>
            <a:off x="762000" y="941388"/>
            <a:ext cx="17922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11. Image Signal</a:t>
            </a:r>
          </a:p>
        </p:txBody>
      </p:sp>
      <p:sp>
        <p:nvSpPr>
          <p:cNvPr id="187429" name="Text Box 37"/>
          <p:cNvSpPr txBox="1">
            <a:spLocks noChangeArrowheads="1"/>
          </p:cNvSpPr>
          <p:nvPr/>
        </p:nvSpPr>
        <p:spPr bwMode="auto">
          <a:xfrm>
            <a:off x="990600" y="1447800"/>
            <a:ext cx="5397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# Beam Profile of each signal from cross Light Signal </a:t>
            </a:r>
          </a:p>
        </p:txBody>
      </p:sp>
      <p:sp>
        <p:nvSpPr>
          <p:cNvPr id="187432" name="Text Box 40"/>
          <p:cNvSpPr txBox="1">
            <a:spLocks noChangeArrowheads="1"/>
          </p:cNvSpPr>
          <p:nvPr/>
        </p:nvSpPr>
        <p:spPr bwMode="auto">
          <a:xfrm>
            <a:off x="838200" y="2178050"/>
            <a:ext cx="12985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Even Signal</a:t>
            </a:r>
          </a:p>
        </p:txBody>
      </p:sp>
      <p:sp>
        <p:nvSpPr>
          <p:cNvPr id="187433" name="Text Box 41"/>
          <p:cNvSpPr txBox="1">
            <a:spLocks noChangeArrowheads="1"/>
          </p:cNvSpPr>
          <p:nvPr/>
        </p:nvSpPr>
        <p:spPr bwMode="auto">
          <a:xfrm>
            <a:off x="2416175" y="2178050"/>
            <a:ext cx="12398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Odd Signal</a:t>
            </a:r>
          </a:p>
        </p:txBody>
      </p:sp>
      <p:graphicFrame>
        <p:nvGraphicFramePr>
          <p:cNvPr id="187434" name="Object 42"/>
          <p:cNvGraphicFramePr>
            <a:graphicFrameLocks noChangeAspect="1"/>
          </p:cNvGraphicFramePr>
          <p:nvPr/>
        </p:nvGraphicFramePr>
        <p:xfrm>
          <a:off x="12700" y="2438400"/>
          <a:ext cx="4098925" cy="1828800"/>
        </p:xfrm>
        <a:graphic>
          <a:graphicData uri="http://schemas.openxmlformats.org/presentationml/2006/ole">
            <p:oleObj spid="_x0000_s114690" name="Graph" r:id="rId3" imgW="3489120" imgH="2554560" progId="Origin50.Graph">
              <p:embed/>
            </p:oleObj>
          </a:graphicData>
        </a:graphic>
      </p:graphicFrame>
      <p:graphicFrame>
        <p:nvGraphicFramePr>
          <p:cNvPr id="187435" name="Object 43"/>
          <p:cNvGraphicFramePr>
            <a:graphicFrameLocks noChangeAspect="1"/>
          </p:cNvGraphicFramePr>
          <p:nvPr/>
        </p:nvGraphicFramePr>
        <p:xfrm>
          <a:off x="0" y="3922713"/>
          <a:ext cx="4267200" cy="2554287"/>
        </p:xfrm>
        <a:graphic>
          <a:graphicData uri="http://schemas.openxmlformats.org/presentationml/2006/ole">
            <p:oleObj spid="_x0000_s114691" name="Graph" r:id="rId4" imgW="3489120" imgH="2554560" progId="Origin50.Graph">
              <p:embed/>
            </p:oleObj>
          </a:graphicData>
        </a:graphic>
      </p:graphicFrame>
      <p:sp>
        <p:nvSpPr>
          <p:cNvPr id="187436" name="Oval 44"/>
          <p:cNvSpPr>
            <a:spLocks noChangeArrowheads="1"/>
          </p:cNvSpPr>
          <p:nvPr/>
        </p:nvSpPr>
        <p:spPr bwMode="auto">
          <a:xfrm>
            <a:off x="838200" y="2590800"/>
            <a:ext cx="1143000" cy="228600"/>
          </a:xfrm>
          <a:prstGeom prst="ellipse">
            <a:avLst/>
          </a:prstGeom>
          <a:noFill/>
          <a:ln w="28575">
            <a:solidFill>
              <a:srgbClr val="0066FF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87437" name="Oval 45"/>
          <p:cNvSpPr>
            <a:spLocks noChangeArrowheads="1"/>
          </p:cNvSpPr>
          <p:nvPr/>
        </p:nvSpPr>
        <p:spPr bwMode="auto">
          <a:xfrm>
            <a:off x="2362200" y="2590800"/>
            <a:ext cx="1143000" cy="228600"/>
          </a:xfrm>
          <a:prstGeom prst="ellipse">
            <a:avLst/>
          </a:prstGeom>
          <a:noFill/>
          <a:ln w="28575">
            <a:solidFill>
              <a:srgbClr val="0066FF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87438" name="Oval 46"/>
          <p:cNvSpPr>
            <a:spLocks noChangeArrowheads="1"/>
          </p:cNvSpPr>
          <p:nvPr/>
        </p:nvSpPr>
        <p:spPr bwMode="auto">
          <a:xfrm>
            <a:off x="2514600" y="4343400"/>
            <a:ext cx="1143000" cy="914400"/>
          </a:xfrm>
          <a:prstGeom prst="ellipse">
            <a:avLst/>
          </a:prstGeom>
          <a:noFill/>
          <a:ln w="28575">
            <a:solidFill>
              <a:srgbClr val="0066FF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87439" name="Oval 47"/>
          <p:cNvSpPr>
            <a:spLocks noChangeArrowheads="1"/>
          </p:cNvSpPr>
          <p:nvPr/>
        </p:nvSpPr>
        <p:spPr bwMode="auto">
          <a:xfrm>
            <a:off x="838200" y="4279900"/>
            <a:ext cx="1143000" cy="914400"/>
          </a:xfrm>
          <a:prstGeom prst="ellipse">
            <a:avLst/>
          </a:prstGeom>
          <a:noFill/>
          <a:ln w="28575">
            <a:solidFill>
              <a:srgbClr val="0066FF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87441" name="Freeform 49"/>
          <p:cNvSpPr>
            <a:spLocks/>
          </p:cNvSpPr>
          <p:nvPr/>
        </p:nvSpPr>
        <p:spPr bwMode="auto">
          <a:xfrm>
            <a:off x="6553200" y="2819400"/>
            <a:ext cx="1524000" cy="88900"/>
          </a:xfrm>
          <a:custGeom>
            <a:avLst/>
            <a:gdLst/>
            <a:ahLst/>
            <a:cxnLst>
              <a:cxn ang="0">
                <a:pos x="0" y="56"/>
              </a:cxn>
              <a:cxn ang="0">
                <a:pos x="240" y="56"/>
              </a:cxn>
              <a:cxn ang="0">
                <a:pos x="384" y="8"/>
              </a:cxn>
              <a:cxn ang="0">
                <a:pos x="624" y="8"/>
              </a:cxn>
              <a:cxn ang="0">
                <a:pos x="960" y="8"/>
              </a:cxn>
              <a:cxn ang="0">
                <a:pos x="1248" y="8"/>
              </a:cxn>
              <a:cxn ang="0">
                <a:pos x="1584" y="56"/>
              </a:cxn>
              <a:cxn ang="0">
                <a:pos x="1872" y="8"/>
              </a:cxn>
              <a:cxn ang="0">
                <a:pos x="2016" y="56"/>
              </a:cxn>
            </a:cxnLst>
            <a:rect l="0" t="0" r="r" b="b"/>
            <a:pathLst>
              <a:path w="2016" h="64">
                <a:moveTo>
                  <a:pt x="0" y="56"/>
                </a:moveTo>
                <a:cubicBezTo>
                  <a:pt x="88" y="60"/>
                  <a:pt x="176" y="64"/>
                  <a:pt x="240" y="56"/>
                </a:cubicBezTo>
                <a:cubicBezTo>
                  <a:pt x="304" y="48"/>
                  <a:pt x="320" y="16"/>
                  <a:pt x="384" y="8"/>
                </a:cubicBezTo>
                <a:cubicBezTo>
                  <a:pt x="448" y="0"/>
                  <a:pt x="528" y="8"/>
                  <a:pt x="624" y="8"/>
                </a:cubicBezTo>
                <a:cubicBezTo>
                  <a:pt x="720" y="8"/>
                  <a:pt x="856" y="8"/>
                  <a:pt x="960" y="8"/>
                </a:cubicBezTo>
                <a:cubicBezTo>
                  <a:pt x="1064" y="8"/>
                  <a:pt x="1144" y="0"/>
                  <a:pt x="1248" y="8"/>
                </a:cubicBezTo>
                <a:cubicBezTo>
                  <a:pt x="1352" y="16"/>
                  <a:pt x="1480" y="56"/>
                  <a:pt x="1584" y="56"/>
                </a:cubicBezTo>
                <a:cubicBezTo>
                  <a:pt x="1688" y="56"/>
                  <a:pt x="1800" y="8"/>
                  <a:pt x="1872" y="8"/>
                </a:cubicBezTo>
                <a:cubicBezTo>
                  <a:pt x="1944" y="8"/>
                  <a:pt x="1936" y="16"/>
                  <a:pt x="2016" y="56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7445" name="Freeform 53"/>
          <p:cNvSpPr>
            <a:spLocks/>
          </p:cNvSpPr>
          <p:nvPr/>
        </p:nvSpPr>
        <p:spPr bwMode="auto">
          <a:xfrm>
            <a:off x="6553200" y="4267200"/>
            <a:ext cx="1447800" cy="762000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328" y="264"/>
              </a:cxn>
              <a:cxn ang="0">
                <a:pos x="368" y="0"/>
              </a:cxn>
              <a:cxn ang="0">
                <a:pos x="400" y="208"/>
              </a:cxn>
              <a:cxn ang="0">
                <a:pos x="432" y="480"/>
              </a:cxn>
              <a:cxn ang="0">
                <a:pos x="456" y="320"/>
              </a:cxn>
              <a:cxn ang="0">
                <a:pos x="464" y="288"/>
              </a:cxn>
              <a:cxn ang="0">
                <a:pos x="512" y="272"/>
              </a:cxn>
              <a:cxn ang="0">
                <a:pos x="536" y="264"/>
              </a:cxn>
              <a:cxn ang="0">
                <a:pos x="784" y="280"/>
              </a:cxn>
            </a:cxnLst>
            <a:rect l="0" t="0" r="r" b="b"/>
            <a:pathLst>
              <a:path w="784" h="480">
                <a:moveTo>
                  <a:pt x="0" y="288"/>
                </a:moveTo>
                <a:cubicBezTo>
                  <a:pt x="77" y="292"/>
                  <a:pt x="264" y="328"/>
                  <a:pt x="328" y="264"/>
                </a:cubicBezTo>
                <a:cubicBezTo>
                  <a:pt x="356" y="179"/>
                  <a:pt x="353" y="89"/>
                  <a:pt x="368" y="0"/>
                </a:cubicBezTo>
                <a:cubicBezTo>
                  <a:pt x="390" y="66"/>
                  <a:pt x="383" y="139"/>
                  <a:pt x="400" y="208"/>
                </a:cubicBezTo>
                <a:cubicBezTo>
                  <a:pt x="403" y="271"/>
                  <a:pt x="391" y="419"/>
                  <a:pt x="432" y="480"/>
                </a:cubicBezTo>
                <a:cubicBezTo>
                  <a:pt x="449" y="428"/>
                  <a:pt x="441" y="373"/>
                  <a:pt x="456" y="320"/>
                </a:cubicBezTo>
                <a:cubicBezTo>
                  <a:pt x="459" y="309"/>
                  <a:pt x="456" y="295"/>
                  <a:pt x="464" y="288"/>
                </a:cubicBezTo>
                <a:cubicBezTo>
                  <a:pt x="477" y="277"/>
                  <a:pt x="496" y="277"/>
                  <a:pt x="512" y="272"/>
                </a:cubicBezTo>
                <a:cubicBezTo>
                  <a:pt x="520" y="269"/>
                  <a:pt x="536" y="264"/>
                  <a:pt x="536" y="264"/>
                </a:cubicBezTo>
                <a:cubicBezTo>
                  <a:pt x="636" y="273"/>
                  <a:pt x="676" y="280"/>
                  <a:pt x="784" y="280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7446" name="Freeform 54"/>
          <p:cNvSpPr>
            <a:spLocks/>
          </p:cNvSpPr>
          <p:nvPr/>
        </p:nvSpPr>
        <p:spPr bwMode="auto">
          <a:xfrm flipH="1">
            <a:off x="6553200" y="5181600"/>
            <a:ext cx="1498600" cy="762000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328" y="264"/>
              </a:cxn>
              <a:cxn ang="0">
                <a:pos x="368" y="0"/>
              </a:cxn>
              <a:cxn ang="0">
                <a:pos x="400" y="208"/>
              </a:cxn>
              <a:cxn ang="0">
                <a:pos x="432" y="480"/>
              </a:cxn>
              <a:cxn ang="0">
                <a:pos x="456" y="320"/>
              </a:cxn>
              <a:cxn ang="0">
                <a:pos x="464" y="288"/>
              </a:cxn>
              <a:cxn ang="0">
                <a:pos x="512" y="272"/>
              </a:cxn>
              <a:cxn ang="0">
                <a:pos x="536" y="264"/>
              </a:cxn>
              <a:cxn ang="0">
                <a:pos x="784" y="280"/>
              </a:cxn>
            </a:cxnLst>
            <a:rect l="0" t="0" r="r" b="b"/>
            <a:pathLst>
              <a:path w="784" h="480">
                <a:moveTo>
                  <a:pt x="0" y="288"/>
                </a:moveTo>
                <a:cubicBezTo>
                  <a:pt x="77" y="292"/>
                  <a:pt x="264" y="328"/>
                  <a:pt x="328" y="264"/>
                </a:cubicBezTo>
                <a:cubicBezTo>
                  <a:pt x="356" y="179"/>
                  <a:pt x="353" y="89"/>
                  <a:pt x="368" y="0"/>
                </a:cubicBezTo>
                <a:cubicBezTo>
                  <a:pt x="390" y="66"/>
                  <a:pt x="383" y="139"/>
                  <a:pt x="400" y="208"/>
                </a:cubicBezTo>
                <a:cubicBezTo>
                  <a:pt x="403" y="271"/>
                  <a:pt x="391" y="419"/>
                  <a:pt x="432" y="480"/>
                </a:cubicBezTo>
                <a:cubicBezTo>
                  <a:pt x="449" y="428"/>
                  <a:pt x="441" y="373"/>
                  <a:pt x="456" y="320"/>
                </a:cubicBezTo>
                <a:cubicBezTo>
                  <a:pt x="459" y="309"/>
                  <a:pt x="456" y="295"/>
                  <a:pt x="464" y="288"/>
                </a:cubicBezTo>
                <a:cubicBezTo>
                  <a:pt x="477" y="277"/>
                  <a:pt x="496" y="277"/>
                  <a:pt x="512" y="272"/>
                </a:cubicBezTo>
                <a:cubicBezTo>
                  <a:pt x="520" y="269"/>
                  <a:pt x="536" y="264"/>
                  <a:pt x="536" y="264"/>
                </a:cubicBezTo>
                <a:cubicBezTo>
                  <a:pt x="636" y="273"/>
                  <a:pt x="676" y="280"/>
                  <a:pt x="784" y="280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7447" name="Freeform 55"/>
          <p:cNvSpPr>
            <a:spLocks/>
          </p:cNvSpPr>
          <p:nvPr/>
        </p:nvSpPr>
        <p:spPr bwMode="auto">
          <a:xfrm flipH="1">
            <a:off x="6477000" y="3733800"/>
            <a:ext cx="1676400" cy="88900"/>
          </a:xfrm>
          <a:custGeom>
            <a:avLst/>
            <a:gdLst/>
            <a:ahLst/>
            <a:cxnLst>
              <a:cxn ang="0">
                <a:pos x="0" y="56"/>
              </a:cxn>
              <a:cxn ang="0">
                <a:pos x="240" y="56"/>
              </a:cxn>
              <a:cxn ang="0">
                <a:pos x="384" y="8"/>
              </a:cxn>
              <a:cxn ang="0">
                <a:pos x="624" y="8"/>
              </a:cxn>
              <a:cxn ang="0">
                <a:pos x="960" y="8"/>
              </a:cxn>
              <a:cxn ang="0">
                <a:pos x="1248" y="8"/>
              </a:cxn>
              <a:cxn ang="0">
                <a:pos x="1584" y="56"/>
              </a:cxn>
              <a:cxn ang="0">
                <a:pos x="1872" y="8"/>
              </a:cxn>
              <a:cxn ang="0">
                <a:pos x="2016" y="56"/>
              </a:cxn>
            </a:cxnLst>
            <a:rect l="0" t="0" r="r" b="b"/>
            <a:pathLst>
              <a:path w="2016" h="64">
                <a:moveTo>
                  <a:pt x="0" y="56"/>
                </a:moveTo>
                <a:cubicBezTo>
                  <a:pt x="88" y="60"/>
                  <a:pt x="176" y="64"/>
                  <a:pt x="240" y="56"/>
                </a:cubicBezTo>
                <a:cubicBezTo>
                  <a:pt x="304" y="48"/>
                  <a:pt x="320" y="16"/>
                  <a:pt x="384" y="8"/>
                </a:cubicBezTo>
                <a:cubicBezTo>
                  <a:pt x="448" y="0"/>
                  <a:pt x="528" y="8"/>
                  <a:pt x="624" y="8"/>
                </a:cubicBezTo>
                <a:cubicBezTo>
                  <a:pt x="720" y="8"/>
                  <a:pt x="856" y="8"/>
                  <a:pt x="960" y="8"/>
                </a:cubicBezTo>
                <a:cubicBezTo>
                  <a:pt x="1064" y="8"/>
                  <a:pt x="1144" y="0"/>
                  <a:pt x="1248" y="8"/>
                </a:cubicBezTo>
                <a:cubicBezTo>
                  <a:pt x="1352" y="16"/>
                  <a:pt x="1480" y="56"/>
                  <a:pt x="1584" y="56"/>
                </a:cubicBezTo>
                <a:cubicBezTo>
                  <a:pt x="1688" y="56"/>
                  <a:pt x="1800" y="8"/>
                  <a:pt x="1872" y="8"/>
                </a:cubicBezTo>
                <a:cubicBezTo>
                  <a:pt x="1944" y="8"/>
                  <a:pt x="1936" y="16"/>
                  <a:pt x="2016" y="56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7448" name="AutoShape 56"/>
          <p:cNvSpPr>
            <a:spLocks noChangeArrowheads="1"/>
          </p:cNvSpPr>
          <p:nvPr/>
        </p:nvSpPr>
        <p:spPr bwMode="auto">
          <a:xfrm>
            <a:off x="4724400" y="3429000"/>
            <a:ext cx="685800" cy="1066800"/>
          </a:xfrm>
          <a:prstGeom prst="notched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87449" name="Text Box 57"/>
          <p:cNvSpPr txBox="1">
            <a:spLocks noChangeArrowheads="1"/>
          </p:cNvSpPr>
          <p:nvPr/>
        </p:nvSpPr>
        <p:spPr bwMode="auto">
          <a:xfrm>
            <a:off x="4038600" y="4495800"/>
            <a:ext cx="1346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Differentiate</a:t>
            </a:r>
          </a:p>
        </p:txBody>
      </p:sp>
      <p:sp>
        <p:nvSpPr>
          <p:cNvPr id="187450" name="Text Box 58"/>
          <p:cNvSpPr txBox="1">
            <a:spLocks noChangeArrowheads="1"/>
          </p:cNvSpPr>
          <p:nvPr/>
        </p:nvSpPr>
        <p:spPr bwMode="auto">
          <a:xfrm>
            <a:off x="1676400" y="2711450"/>
            <a:ext cx="3159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187451" name="Text Box 59"/>
          <p:cNvSpPr txBox="1">
            <a:spLocks noChangeArrowheads="1"/>
          </p:cNvSpPr>
          <p:nvPr/>
        </p:nvSpPr>
        <p:spPr bwMode="auto">
          <a:xfrm>
            <a:off x="3200400" y="2743200"/>
            <a:ext cx="3222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187452" name="Text Box 60"/>
          <p:cNvSpPr txBox="1">
            <a:spLocks noChangeArrowheads="1"/>
          </p:cNvSpPr>
          <p:nvPr/>
        </p:nvSpPr>
        <p:spPr bwMode="auto">
          <a:xfrm>
            <a:off x="1676400" y="5029200"/>
            <a:ext cx="330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187453" name="Text Box 61"/>
          <p:cNvSpPr txBox="1">
            <a:spLocks noChangeArrowheads="1"/>
          </p:cNvSpPr>
          <p:nvPr/>
        </p:nvSpPr>
        <p:spPr bwMode="auto">
          <a:xfrm>
            <a:off x="3352800" y="5105400"/>
            <a:ext cx="3317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187457" name="Text Box 65"/>
          <p:cNvSpPr txBox="1">
            <a:spLocks noChangeArrowheads="1"/>
          </p:cNvSpPr>
          <p:nvPr/>
        </p:nvSpPr>
        <p:spPr bwMode="auto">
          <a:xfrm>
            <a:off x="6019800" y="2711450"/>
            <a:ext cx="3159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187458" name="Text Box 66"/>
          <p:cNvSpPr txBox="1">
            <a:spLocks noChangeArrowheads="1"/>
          </p:cNvSpPr>
          <p:nvPr/>
        </p:nvSpPr>
        <p:spPr bwMode="auto">
          <a:xfrm>
            <a:off x="6019800" y="3581400"/>
            <a:ext cx="3222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187459" name="Text Box 67"/>
          <p:cNvSpPr txBox="1">
            <a:spLocks noChangeArrowheads="1"/>
          </p:cNvSpPr>
          <p:nvPr/>
        </p:nvSpPr>
        <p:spPr bwMode="auto">
          <a:xfrm>
            <a:off x="5994400" y="4495800"/>
            <a:ext cx="330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187460" name="Text Box 68"/>
          <p:cNvSpPr txBox="1">
            <a:spLocks noChangeArrowheads="1"/>
          </p:cNvSpPr>
          <p:nvPr/>
        </p:nvSpPr>
        <p:spPr bwMode="auto">
          <a:xfrm>
            <a:off x="6019800" y="5454650"/>
            <a:ext cx="3317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rgbClr val="FF0000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21" name="Text Box 5"/>
          <p:cNvSpPr txBox="1">
            <a:spLocks noChangeArrowheads="1"/>
          </p:cNvSpPr>
          <p:nvPr/>
        </p:nvSpPr>
        <p:spPr bwMode="auto">
          <a:xfrm>
            <a:off x="762000" y="941388"/>
            <a:ext cx="15621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12. Threshold </a:t>
            </a:r>
          </a:p>
        </p:txBody>
      </p:sp>
      <p:sp>
        <p:nvSpPr>
          <p:cNvPr id="188422" name="Text Box 6"/>
          <p:cNvSpPr txBox="1">
            <a:spLocks noChangeArrowheads="1"/>
          </p:cNvSpPr>
          <p:nvPr/>
        </p:nvSpPr>
        <p:spPr bwMode="auto">
          <a:xfrm>
            <a:off x="838200" y="1536700"/>
            <a:ext cx="19446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# LED Cross Light</a:t>
            </a:r>
          </a:p>
        </p:txBody>
      </p:sp>
      <p:grpSp>
        <p:nvGrpSpPr>
          <p:cNvPr id="2" name="Group 36"/>
          <p:cNvGrpSpPr>
            <a:grpSpLocks/>
          </p:cNvGrpSpPr>
          <p:nvPr/>
        </p:nvGrpSpPr>
        <p:grpSpPr bwMode="auto">
          <a:xfrm>
            <a:off x="152400" y="2374900"/>
            <a:ext cx="2159000" cy="3232150"/>
            <a:chOff x="240" y="1632"/>
            <a:chExt cx="1360" cy="2036"/>
          </a:xfrm>
        </p:grpSpPr>
        <p:grpSp>
          <p:nvGrpSpPr>
            <p:cNvPr id="3" name="Group 30"/>
            <p:cNvGrpSpPr>
              <a:grpSpLocks/>
            </p:cNvGrpSpPr>
            <p:nvPr/>
          </p:nvGrpSpPr>
          <p:grpSpPr bwMode="auto">
            <a:xfrm>
              <a:off x="544" y="1700"/>
              <a:ext cx="1056" cy="1968"/>
              <a:chOff x="544" y="1700"/>
              <a:chExt cx="1056" cy="1968"/>
            </a:xfrm>
          </p:grpSpPr>
          <p:sp>
            <p:nvSpPr>
              <p:cNvPr id="188431" name="Freeform 15"/>
              <p:cNvSpPr>
                <a:spLocks/>
              </p:cNvSpPr>
              <p:nvPr/>
            </p:nvSpPr>
            <p:spPr bwMode="auto">
              <a:xfrm>
                <a:off x="592" y="1700"/>
                <a:ext cx="960" cy="56"/>
              </a:xfrm>
              <a:custGeom>
                <a:avLst/>
                <a:gdLst/>
                <a:ahLst/>
                <a:cxnLst>
                  <a:cxn ang="0">
                    <a:pos x="0" y="56"/>
                  </a:cxn>
                  <a:cxn ang="0">
                    <a:pos x="240" y="56"/>
                  </a:cxn>
                  <a:cxn ang="0">
                    <a:pos x="384" y="8"/>
                  </a:cxn>
                  <a:cxn ang="0">
                    <a:pos x="624" y="8"/>
                  </a:cxn>
                  <a:cxn ang="0">
                    <a:pos x="960" y="8"/>
                  </a:cxn>
                  <a:cxn ang="0">
                    <a:pos x="1248" y="8"/>
                  </a:cxn>
                  <a:cxn ang="0">
                    <a:pos x="1584" y="56"/>
                  </a:cxn>
                  <a:cxn ang="0">
                    <a:pos x="1872" y="8"/>
                  </a:cxn>
                  <a:cxn ang="0">
                    <a:pos x="2016" y="56"/>
                  </a:cxn>
                </a:cxnLst>
                <a:rect l="0" t="0" r="r" b="b"/>
                <a:pathLst>
                  <a:path w="2016" h="64">
                    <a:moveTo>
                      <a:pt x="0" y="56"/>
                    </a:moveTo>
                    <a:cubicBezTo>
                      <a:pt x="88" y="60"/>
                      <a:pt x="176" y="64"/>
                      <a:pt x="240" y="56"/>
                    </a:cubicBezTo>
                    <a:cubicBezTo>
                      <a:pt x="304" y="48"/>
                      <a:pt x="320" y="16"/>
                      <a:pt x="384" y="8"/>
                    </a:cubicBezTo>
                    <a:cubicBezTo>
                      <a:pt x="448" y="0"/>
                      <a:pt x="528" y="8"/>
                      <a:pt x="624" y="8"/>
                    </a:cubicBezTo>
                    <a:cubicBezTo>
                      <a:pt x="720" y="8"/>
                      <a:pt x="856" y="8"/>
                      <a:pt x="960" y="8"/>
                    </a:cubicBezTo>
                    <a:cubicBezTo>
                      <a:pt x="1064" y="8"/>
                      <a:pt x="1144" y="0"/>
                      <a:pt x="1248" y="8"/>
                    </a:cubicBezTo>
                    <a:cubicBezTo>
                      <a:pt x="1352" y="16"/>
                      <a:pt x="1480" y="56"/>
                      <a:pt x="1584" y="56"/>
                    </a:cubicBezTo>
                    <a:cubicBezTo>
                      <a:pt x="1688" y="56"/>
                      <a:pt x="1800" y="8"/>
                      <a:pt x="1872" y="8"/>
                    </a:cubicBezTo>
                    <a:cubicBezTo>
                      <a:pt x="1944" y="8"/>
                      <a:pt x="1936" y="16"/>
                      <a:pt x="2016" y="56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88432" name="Freeform 16"/>
              <p:cNvSpPr>
                <a:spLocks/>
              </p:cNvSpPr>
              <p:nvPr/>
            </p:nvSpPr>
            <p:spPr bwMode="auto">
              <a:xfrm>
                <a:off x="592" y="2612"/>
                <a:ext cx="912" cy="480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328" y="264"/>
                  </a:cxn>
                  <a:cxn ang="0">
                    <a:pos x="368" y="0"/>
                  </a:cxn>
                  <a:cxn ang="0">
                    <a:pos x="400" y="208"/>
                  </a:cxn>
                  <a:cxn ang="0">
                    <a:pos x="432" y="480"/>
                  </a:cxn>
                  <a:cxn ang="0">
                    <a:pos x="456" y="320"/>
                  </a:cxn>
                  <a:cxn ang="0">
                    <a:pos x="464" y="288"/>
                  </a:cxn>
                  <a:cxn ang="0">
                    <a:pos x="512" y="272"/>
                  </a:cxn>
                  <a:cxn ang="0">
                    <a:pos x="536" y="264"/>
                  </a:cxn>
                  <a:cxn ang="0">
                    <a:pos x="784" y="280"/>
                  </a:cxn>
                </a:cxnLst>
                <a:rect l="0" t="0" r="r" b="b"/>
                <a:pathLst>
                  <a:path w="784" h="480">
                    <a:moveTo>
                      <a:pt x="0" y="288"/>
                    </a:moveTo>
                    <a:cubicBezTo>
                      <a:pt x="77" y="292"/>
                      <a:pt x="264" y="328"/>
                      <a:pt x="328" y="264"/>
                    </a:cubicBezTo>
                    <a:cubicBezTo>
                      <a:pt x="356" y="179"/>
                      <a:pt x="353" y="89"/>
                      <a:pt x="368" y="0"/>
                    </a:cubicBezTo>
                    <a:cubicBezTo>
                      <a:pt x="390" y="66"/>
                      <a:pt x="383" y="139"/>
                      <a:pt x="400" y="208"/>
                    </a:cubicBezTo>
                    <a:cubicBezTo>
                      <a:pt x="403" y="271"/>
                      <a:pt x="391" y="419"/>
                      <a:pt x="432" y="480"/>
                    </a:cubicBezTo>
                    <a:cubicBezTo>
                      <a:pt x="449" y="428"/>
                      <a:pt x="441" y="373"/>
                      <a:pt x="456" y="320"/>
                    </a:cubicBezTo>
                    <a:cubicBezTo>
                      <a:pt x="459" y="309"/>
                      <a:pt x="456" y="295"/>
                      <a:pt x="464" y="288"/>
                    </a:cubicBezTo>
                    <a:cubicBezTo>
                      <a:pt x="477" y="277"/>
                      <a:pt x="496" y="277"/>
                      <a:pt x="512" y="272"/>
                    </a:cubicBezTo>
                    <a:cubicBezTo>
                      <a:pt x="520" y="269"/>
                      <a:pt x="536" y="264"/>
                      <a:pt x="536" y="264"/>
                    </a:cubicBezTo>
                    <a:cubicBezTo>
                      <a:pt x="636" y="273"/>
                      <a:pt x="676" y="280"/>
                      <a:pt x="784" y="280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88433" name="Freeform 17"/>
              <p:cNvSpPr>
                <a:spLocks/>
              </p:cNvSpPr>
              <p:nvPr/>
            </p:nvSpPr>
            <p:spPr bwMode="auto">
              <a:xfrm flipH="1">
                <a:off x="592" y="3188"/>
                <a:ext cx="944" cy="480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328" y="264"/>
                  </a:cxn>
                  <a:cxn ang="0">
                    <a:pos x="368" y="0"/>
                  </a:cxn>
                  <a:cxn ang="0">
                    <a:pos x="400" y="208"/>
                  </a:cxn>
                  <a:cxn ang="0">
                    <a:pos x="432" y="480"/>
                  </a:cxn>
                  <a:cxn ang="0">
                    <a:pos x="456" y="320"/>
                  </a:cxn>
                  <a:cxn ang="0">
                    <a:pos x="464" y="288"/>
                  </a:cxn>
                  <a:cxn ang="0">
                    <a:pos x="512" y="272"/>
                  </a:cxn>
                  <a:cxn ang="0">
                    <a:pos x="536" y="264"/>
                  </a:cxn>
                  <a:cxn ang="0">
                    <a:pos x="784" y="280"/>
                  </a:cxn>
                </a:cxnLst>
                <a:rect l="0" t="0" r="r" b="b"/>
                <a:pathLst>
                  <a:path w="784" h="480">
                    <a:moveTo>
                      <a:pt x="0" y="288"/>
                    </a:moveTo>
                    <a:cubicBezTo>
                      <a:pt x="77" y="292"/>
                      <a:pt x="264" y="328"/>
                      <a:pt x="328" y="264"/>
                    </a:cubicBezTo>
                    <a:cubicBezTo>
                      <a:pt x="356" y="179"/>
                      <a:pt x="353" y="89"/>
                      <a:pt x="368" y="0"/>
                    </a:cubicBezTo>
                    <a:cubicBezTo>
                      <a:pt x="390" y="66"/>
                      <a:pt x="383" y="139"/>
                      <a:pt x="400" y="208"/>
                    </a:cubicBezTo>
                    <a:cubicBezTo>
                      <a:pt x="403" y="271"/>
                      <a:pt x="391" y="419"/>
                      <a:pt x="432" y="480"/>
                    </a:cubicBezTo>
                    <a:cubicBezTo>
                      <a:pt x="449" y="428"/>
                      <a:pt x="441" y="373"/>
                      <a:pt x="456" y="320"/>
                    </a:cubicBezTo>
                    <a:cubicBezTo>
                      <a:pt x="459" y="309"/>
                      <a:pt x="456" y="295"/>
                      <a:pt x="464" y="288"/>
                    </a:cubicBezTo>
                    <a:cubicBezTo>
                      <a:pt x="477" y="277"/>
                      <a:pt x="496" y="277"/>
                      <a:pt x="512" y="272"/>
                    </a:cubicBezTo>
                    <a:cubicBezTo>
                      <a:pt x="520" y="269"/>
                      <a:pt x="536" y="264"/>
                      <a:pt x="536" y="264"/>
                    </a:cubicBezTo>
                    <a:cubicBezTo>
                      <a:pt x="636" y="273"/>
                      <a:pt x="676" y="280"/>
                      <a:pt x="784" y="280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88434" name="Freeform 18"/>
              <p:cNvSpPr>
                <a:spLocks/>
              </p:cNvSpPr>
              <p:nvPr/>
            </p:nvSpPr>
            <p:spPr bwMode="auto">
              <a:xfrm flipH="1">
                <a:off x="544" y="2276"/>
                <a:ext cx="1056" cy="56"/>
              </a:xfrm>
              <a:custGeom>
                <a:avLst/>
                <a:gdLst/>
                <a:ahLst/>
                <a:cxnLst>
                  <a:cxn ang="0">
                    <a:pos x="0" y="56"/>
                  </a:cxn>
                  <a:cxn ang="0">
                    <a:pos x="240" y="56"/>
                  </a:cxn>
                  <a:cxn ang="0">
                    <a:pos x="384" y="8"/>
                  </a:cxn>
                  <a:cxn ang="0">
                    <a:pos x="624" y="8"/>
                  </a:cxn>
                  <a:cxn ang="0">
                    <a:pos x="960" y="8"/>
                  </a:cxn>
                  <a:cxn ang="0">
                    <a:pos x="1248" y="8"/>
                  </a:cxn>
                  <a:cxn ang="0">
                    <a:pos x="1584" y="56"/>
                  </a:cxn>
                  <a:cxn ang="0">
                    <a:pos x="1872" y="8"/>
                  </a:cxn>
                  <a:cxn ang="0">
                    <a:pos x="2016" y="56"/>
                  </a:cxn>
                </a:cxnLst>
                <a:rect l="0" t="0" r="r" b="b"/>
                <a:pathLst>
                  <a:path w="2016" h="64">
                    <a:moveTo>
                      <a:pt x="0" y="56"/>
                    </a:moveTo>
                    <a:cubicBezTo>
                      <a:pt x="88" y="60"/>
                      <a:pt x="176" y="64"/>
                      <a:pt x="240" y="56"/>
                    </a:cubicBezTo>
                    <a:cubicBezTo>
                      <a:pt x="304" y="48"/>
                      <a:pt x="320" y="16"/>
                      <a:pt x="384" y="8"/>
                    </a:cubicBezTo>
                    <a:cubicBezTo>
                      <a:pt x="448" y="0"/>
                      <a:pt x="528" y="8"/>
                      <a:pt x="624" y="8"/>
                    </a:cubicBezTo>
                    <a:cubicBezTo>
                      <a:pt x="720" y="8"/>
                      <a:pt x="856" y="8"/>
                      <a:pt x="960" y="8"/>
                    </a:cubicBezTo>
                    <a:cubicBezTo>
                      <a:pt x="1064" y="8"/>
                      <a:pt x="1144" y="0"/>
                      <a:pt x="1248" y="8"/>
                    </a:cubicBezTo>
                    <a:cubicBezTo>
                      <a:pt x="1352" y="16"/>
                      <a:pt x="1480" y="56"/>
                      <a:pt x="1584" y="56"/>
                    </a:cubicBezTo>
                    <a:cubicBezTo>
                      <a:pt x="1688" y="56"/>
                      <a:pt x="1800" y="8"/>
                      <a:pt x="1872" y="8"/>
                    </a:cubicBezTo>
                    <a:cubicBezTo>
                      <a:pt x="1944" y="8"/>
                      <a:pt x="1936" y="16"/>
                      <a:pt x="2016" y="56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88441" name="Text Box 25"/>
            <p:cNvSpPr txBox="1">
              <a:spLocks noChangeArrowheads="1"/>
            </p:cNvSpPr>
            <p:nvPr/>
          </p:nvSpPr>
          <p:spPr bwMode="auto">
            <a:xfrm>
              <a:off x="256" y="1632"/>
              <a:ext cx="19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altLang="ko-KR" sz="1600" b="1">
                  <a:solidFill>
                    <a:srgbClr val="FF0000"/>
                  </a:solidFill>
                </a:rPr>
                <a:t>A</a:t>
              </a:r>
            </a:p>
          </p:txBody>
        </p:sp>
        <p:sp>
          <p:nvSpPr>
            <p:cNvPr id="188442" name="Text Box 26"/>
            <p:cNvSpPr txBox="1">
              <a:spLocks noChangeArrowheads="1"/>
            </p:cNvSpPr>
            <p:nvPr/>
          </p:nvSpPr>
          <p:spPr bwMode="auto">
            <a:xfrm>
              <a:off x="256" y="2180"/>
              <a:ext cx="203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altLang="ko-KR" sz="1600" b="1">
                  <a:solidFill>
                    <a:srgbClr val="FF0000"/>
                  </a:solidFill>
                </a:rPr>
                <a:t>B</a:t>
              </a:r>
            </a:p>
          </p:txBody>
        </p:sp>
        <p:sp>
          <p:nvSpPr>
            <p:cNvPr id="188443" name="Text Box 27"/>
            <p:cNvSpPr txBox="1">
              <a:spLocks noChangeArrowheads="1"/>
            </p:cNvSpPr>
            <p:nvPr/>
          </p:nvSpPr>
          <p:spPr bwMode="auto">
            <a:xfrm>
              <a:off x="240" y="2756"/>
              <a:ext cx="20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altLang="ko-KR" sz="1600" b="1">
                  <a:solidFill>
                    <a:srgbClr val="FF0000"/>
                  </a:solidFill>
                </a:rPr>
                <a:t>C</a:t>
              </a:r>
            </a:p>
          </p:txBody>
        </p:sp>
        <p:sp>
          <p:nvSpPr>
            <p:cNvPr id="188444" name="Text Box 28"/>
            <p:cNvSpPr txBox="1">
              <a:spLocks noChangeArrowheads="1"/>
            </p:cNvSpPr>
            <p:nvPr/>
          </p:nvSpPr>
          <p:spPr bwMode="auto">
            <a:xfrm>
              <a:off x="256" y="3360"/>
              <a:ext cx="20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altLang="ko-KR" sz="1600" b="1">
                  <a:solidFill>
                    <a:srgbClr val="FF0000"/>
                  </a:solidFill>
                </a:rPr>
                <a:t>D</a:t>
              </a:r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2971800" y="2438400"/>
            <a:ext cx="1676400" cy="3124200"/>
            <a:chOff x="544" y="1700"/>
            <a:chExt cx="1056" cy="1968"/>
          </a:xfrm>
        </p:grpSpPr>
        <p:sp>
          <p:nvSpPr>
            <p:cNvPr id="188448" name="Freeform 32"/>
            <p:cNvSpPr>
              <a:spLocks/>
            </p:cNvSpPr>
            <p:nvPr/>
          </p:nvSpPr>
          <p:spPr bwMode="auto">
            <a:xfrm>
              <a:off x="592" y="1700"/>
              <a:ext cx="960" cy="56"/>
            </a:xfrm>
            <a:custGeom>
              <a:avLst/>
              <a:gdLst/>
              <a:ahLst/>
              <a:cxnLst>
                <a:cxn ang="0">
                  <a:pos x="0" y="56"/>
                </a:cxn>
                <a:cxn ang="0">
                  <a:pos x="240" y="56"/>
                </a:cxn>
                <a:cxn ang="0">
                  <a:pos x="384" y="8"/>
                </a:cxn>
                <a:cxn ang="0">
                  <a:pos x="624" y="8"/>
                </a:cxn>
                <a:cxn ang="0">
                  <a:pos x="960" y="8"/>
                </a:cxn>
                <a:cxn ang="0">
                  <a:pos x="1248" y="8"/>
                </a:cxn>
                <a:cxn ang="0">
                  <a:pos x="1584" y="56"/>
                </a:cxn>
                <a:cxn ang="0">
                  <a:pos x="1872" y="8"/>
                </a:cxn>
                <a:cxn ang="0">
                  <a:pos x="2016" y="56"/>
                </a:cxn>
              </a:cxnLst>
              <a:rect l="0" t="0" r="r" b="b"/>
              <a:pathLst>
                <a:path w="2016" h="64">
                  <a:moveTo>
                    <a:pt x="0" y="56"/>
                  </a:moveTo>
                  <a:cubicBezTo>
                    <a:pt x="88" y="60"/>
                    <a:pt x="176" y="64"/>
                    <a:pt x="240" y="56"/>
                  </a:cubicBezTo>
                  <a:cubicBezTo>
                    <a:pt x="304" y="48"/>
                    <a:pt x="320" y="16"/>
                    <a:pt x="384" y="8"/>
                  </a:cubicBezTo>
                  <a:cubicBezTo>
                    <a:pt x="448" y="0"/>
                    <a:pt x="528" y="8"/>
                    <a:pt x="624" y="8"/>
                  </a:cubicBezTo>
                  <a:cubicBezTo>
                    <a:pt x="720" y="8"/>
                    <a:pt x="856" y="8"/>
                    <a:pt x="960" y="8"/>
                  </a:cubicBezTo>
                  <a:cubicBezTo>
                    <a:pt x="1064" y="8"/>
                    <a:pt x="1144" y="0"/>
                    <a:pt x="1248" y="8"/>
                  </a:cubicBezTo>
                  <a:cubicBezTo>
                    <a:pt x="1352" y="16"/>
                    <a:pt x="1480" y="56"/>
                    <a:pt x="1584" y="56"/>
                  </a:cubicBezTo>
                  <a:cubicBezTo>
                    <a:pt x="1688" y="56"/>
                    <a:pt x="1800" y="8"/>
                    <a:pt x="1872" y="8"/>
                  </a:cubicBezTo>
                  <a:cubicBezTo>
                    <a:pt x="1944" y="8"/>
                    <a:pt x="1936" y="16"/>
                    <a:pt x="2016" y="56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88449" name="Freeform 33"/>
            <p:cNvSpPr>
              <a:spLocks/>
            </p:cNvSpPr>
            <p:nvPr/>
          </p:nvSpPr>
          <p:spPr bwMode="auto">
            <a:xfrm>
              <a:off x="592" y="2612"/>
              <a:ext cx="912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88450" name="Freeform 34"/>
            <p:cNvSpPr>
              <a:spLocks/>
            </p:cNvSpPr>
            <p:nvPr/>
          </p:nvSpPr>
          <p:spPr bwMode="auto">
            <a:xfrm flipH="1">
              <a:off x="592" y="3188"/>
              <a:ext cx="944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88451" name="Freeform 35"/>
            <p:cNvSpPr>
              <a:spLocks/>
            </p:cNvSpPr>
            <p:nvPr/>
          </p:nvSpPr>
          <p:spPr bwMode="auto">
            <a:xfrm flipH="1">
              <a:off x="544" y="2276"/>
              <a:ext cx="1056" cy="56"/>
            </a:xfrm>
            <a:custGeom>
              <a:avLst/>
              <a:gdLst/>
              <a:ahLst/>
              <a:cxnLst>
                <a:cxn ang="0">
                  <a:pos x="0" y="56"/>
                </a:cxn>
                <a:cxn ang="0">
                  <a:pos x="240" y="56"/>
                </a:cxn>
                <a:cxn ang="0">
                  <a:pos x="384" y="8"/>
                </a:cxn>
                <a:cxn ang="0">
                  <a:pos x="624" y="8"/>
                </a:cxn>
                <a:cxn ang="0">
                  <a:pos x="960" y="8"/>
                </a:cxn>
                <a:cxn ang="0">
                  <a:pos x="1248" y="8"/>
                </a:cxn>
                <a:cxn ang="0">
                  <a:pos x="1584" y="56"/>
                </a:cxn>
                <a:cxn ang="0">
                  <a:pos x="1872" y="8"/>
                </a:cxn>
                <a:cxn ang="0">
                  <a:pos x="2016" y="56"/>
                </a:cxn>
              </a:cxnLst>
              <a:rect l="0" t="0" r="r" b="b"/>
              <a:pathLst>
                <a:path w="2016" h="64">
                  <a:moveTo>
                    <a:pt x="0" y="56"/>
                  </a:moveTo>
                  <a:cubicBezTo>
                    <a:pt x="88" y="60"/>
                    <a:pt x="176" y="64"/>
                    <a:pt x="240" y="56"/>
                  </a:cubicBezTo>
                  <a:cubicBezTo>
                    <a:pt x="304" y="48"/>
                    <a:pt x="320" y="16"/>
                    <a:pt x="384" y="8"/>
                  </a:cubicBezTo>
                  <a:cubicBezTo>
                    <a:pt x="448" y="0"/>
                    <a:pt x="528" y="8"/>
                    <a:pt x="624" y="8"/>
                  </a:cubicBezTo>
                  <a:cubicBezTo>
                    <a:pt x="720" y="8"/>
                    <a:pt x="856" y="8"/>
                    <a:pt x="960" y="8"/>
                  </a:cubicBezTo>
                  <a:cubicBezTo>
                    <a:pt x="1064" y="8"/>
                    <a:pt x="1144" y="0"/>
                    <a:pt x="1248" y="8"/>
                  </a:cubicBezTo>
                  <a:cubicBezTo>
                    <a:pt x="1352" y="16"/>
                    <a:pt x="1480" y="56"/>
                    <a:pt x="1584" y="56"/>
                  </a:cubicBezTo>
                  <a:cubicBezTo>
                    <a:pt x="1688" y="56"/>
                    <a:pt x="1800" y="8"/>
                    <a:pt x="1872" y="8"/>
                  </a:cubicBezTo>
                  <a:cubicBezTo>
                    <a:pt x="1944" y="8"/>
                    <a:pt x="1936" y="16"/>
                    <a:pt x="2016" y="56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8453" name="Line 37"/>
          <p:cNvSpPr>
            <a:spLocks noChangeShapeType="1"/>
          </p:cNvSpPr>
          <p:nvPr/>
        </p:nvSpPr>
        <p:spPr bwMode="auto">
          <a:xfrm>
            <a:off x="2895600" y="2489200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54" name="Line 38"/>
          <p:cNvSpPr>
            <a:spLocks noChangeShapeType="1"/>
          </p:cNvSpPr>
          <p:nvPr/>
        </p:nvSpPr>
        <p:spPr bwMode="auto">
          <a:xfrm>
            <a:off x="2895600" y="3403600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55" name="Line 39"/>
          <p:cNvSpPr>
            <a:spLocks noChangeShapeType="1"/>
          </p:cNvSpPr>
          <p:nvPr/>
        </p:nvSpPr>
        <p:spPr bwMode="auto">
          <a:xfrm>
            <a:off x="2895600" y="4356100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56" name="Line 40"/>
          <p:cNvSpPr>
            <a:spLocks noChangeShapeType="1"/>
          </p:cNvSpPr>
          <p:nvPr/>
        </p:nvSpPr>
        <p:spPr bwMode="auto">
          <a:xfrm>
            <a:off x="2895600" y="5257800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57" name="Text Box 41"/>
          <p:cNvSpPr txBox="1">
            <a:spLocks noChangeArrowheads="1"/>
          </p:cNvSpPr>
          <p:nvPr/>
        </p:nvSpPr>
        <p:spPr bwMode="auto">
          <a:xfrm>
            <a:off x="2819400" y="5524500"/>
            <a:ext cx="1720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Reference(     ) </a:t>
            </a:r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5486400" y="2489200"/>
            <a:ext cx="1676400" cy="3124200"/>
            <a:chOff x="544" y="1700"/>
            <a:chExt cx="1056" cy="1968"/>
          </a:xfrm>
        </p:grpSpPr>
        <p:sp>
          <p:nvSpPr>
            <p:cNvPr id="188459" name="Freeform 43"/>
            <p:cNvSpPr>
              <a:spLocks/>
            </p:cNvSpPr>
            <p:nvPr/>
          </p:nvSpPr>
          <p:spPr bwMode="auto">
            <a:xfrm>
              <a:off x="592" y="1700"/>
              <a:ext cx="960" cy="56"/>
            </a:xfrm>
            <a:custGeom>
              <a:avLst/>
              <a:gdLst/>
              <a:ahLst/>
              <a:cxnLst>
                <a:cxn ang="0">
                  <a:pos x="0" y="56"/>
                </a:cxn>
                <a:cxn ang="0">
                  <a:pos x="240" y="56"/>
                </a:cxn>
                <a:cxn ang="0">
                  <a:pos x="384" y="8"/>
                </a:cxn>
                <a:cxn ang="0">
                  <a:pos x="624" y="8"/>
                </a:cxn>
                <a:cxn ang="0">
                  <a:pos x="960" y="8"/>
                </a:cxn>
                <a:cxn ang="0">
                  <a:pos x="1248" y="8"/>
                </a:cxn>
                <a:cxn ang="0">
                  <a:pos x="1584" y="56"/>
                </a:cxn>
                <a:cxn ang="0">
                  <a:pos x="1872" y="8"/>
                </a:cxn>
                <a:cxn ang="0">
                  <a:pos x="2016" y="56"/>
                </a:cxn>
              </a:cxnLst>
              <a:rect l="0" t="0" r="r" b="b"/>
              <a:pathLst>
                <a:path w="2016" h="64">
                  <a:moveTo>
                    <a:pt x="0" y="56"/>
                  </a:moveTo>
                  <a:cubicBezTo>
                    <a:pt x="88" y="60"/>
                    <a:pt x="176" y="64"/>
                    <a:pt x="240" y="56"/>
                  </a:cubicBezTo>
                  <a:cubicBezTo>
                    <a:pt x="304" y="48"/>
                    <a:pt x="320" y="16"/>
                    <a:pt x="384" y="8"/>
                  </a:cubicBezTo>
                  <a:cubicBezTo>
                    <a:pt x="448" y="0"/>
                    <a:pt x="528" y="8"/>
                    <a:pt x="624" y="8"/>
                  </a:cubicBezTo>
                  <a:cubicBezTo>
                    <a:pt x="720" y="8"/>
                    <a:pt x="856" y="8"/>
                    <a:pt x="960" y="8"/>
                  </a:cubicBezTo>
                  <a:cubicBezTo>
                    <a:pt x="1064" y="8"/>
                    <a:pt x="1144" y="0"/>
                    <a:pt x="1248" y="8"/>
                  </a:cubicBezTo>
                  <a:cubicBezTo>
                    <a:pt x="1352" y="16"/>
                    <a:pt x="1480" y="56"/>
                    <a:pt x="1584" y="56"/>
                  </a:cubicBezTo>
                  <a:cubicBezTo>
                    <a:pt x="1688" y="56"/>
                    <a:pt x="1800" y="8"/>
                    <a:pt x="1872" y="8"/>
                  </a:cubicBezTo>
                  <a:cubicBezTo>
                    <a:pt x="1944" y="8"/>
                    <a:pt x="1936" y="16"/>
                    <a:pt x="2016" y="56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88460" name="Freeform 44"/>
            <p:cNvSpPr>
              <a:spLocks/>
            </p:cNvSpPr>
            <p:nvPr/>
          </p:nvSpPr>
          <p:spPr bwMode="auto">
            <a:xfrm>
              <a:off x="592" y="2612"/>
              <a:ext cx="912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88461" name="Freeform 45"/>
            <p:cNvSpPr>
              <a:spLocks/>
            </p:cNvSpPr>
            <p:nvPr/>
          </p:nvSpPr>
          <p:spPr bwMode="auto">
            <a:xfrm flipH="1">
              <a:off x="592" y="3188"/>
              <a:ext cx="944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88462" name="Freeform 46"/>
            <p:cNvSpPr>
              <a:spLocks/>
            </p:cNvSpPr>
            <p:nvPr/>
          </p:nvSpPr>
          <p:spPr bwMode="auto">
            <a:xfrm flipH="1">
              <a:off x="544" y="2276"/>
              <a:ext cx="1056" cy="56"/>
            </a:xfrm>
            <a:custGeom>
              <a:avLst/>
              <a:gdLst/>
              <a:ahLst/>
              <a:cxnLst>
                <a:cxn ang="0">
                  <a:pos x="0" y="56"/>
                </a:cxn>
                <a:cxn ang="0">
                  <a:pos x="240" y="56"/>
                </a:cxn>
                <a:cxn ang="0">
                  <a:pos x="384" y="8"/>
                </a:cxn>
                <a:cxn ang="0">
                  <a:pos x="624" y="8"/>
                </a:cxn>
                <a:cxn ang="0">
                  <a:pos x="960" y="8"/>
                </a:cxn>
                <a:cxn ang="0">
                  <a:pos x="1248" y="8"/>
                </a:cxn>
                <a:cxn ang="0">
                  <a:pos x="1584" y="56"/>
                </a:cxn>
                <a:cxn ang="0">
                  <a:pos x="1872" y="8"/>
                </a:cxn>
                <a:cxn ang="0">
                  <a:pos x="2016" y="56"/>
                </a:cxn>
              </a:cxnLst>
              <a:rect l="0" t="0" r="r" b="b"/>
              <a:pathLst>
                <a:path w="2016" h="64">
                  <a:moveTo>
                    <a:pt x="0" y="56"/>
                  </a:moveTo>
                  <a:cubicBezTo>
                    <a:pt x="88" y="60"/>
                    <a:pt x="176" y="64"/>
                    <a:pt x="240" y="56"/>
                  </a:cubicBezTo>
                  <a:cubicBezTo>
                    <a:pt x="304" y="48"/>
                    <a:pt x="320" y="16"/>
                    <a:pt x="384" y="8"/>
                  </a:cubicBezTo>
                  <a:cubicBezTo>
                    <a:pt x="448" y="0"/>
                    <a:pt x="528" y="8"/>
                    <a:pt x="624" y="8"/>
                  </a:cubicBezTo>
                  <a:cubicBezTo>
                    <a:pt x="720" y="8"/>
                    <a:pt x="856" y="8"/>
                    <a:pt x="960" y="8"/>
                  </a:cubicBezTo>
                  <a:cubicBezTo>
                    <a:pt x="1064" y="8"/>
                    <a:pt x="1144" y="0"/>
                    <a:pt x="1248" y="8"/>
                  </a:cubicBezTo>
                  <a:cubicBezTo>
                    <a:pt x="1352" y="16"/>
                    <a:pt x="1480" y="56"/>
                    <a:pt x="1584" y="56"/>
                  </a:cubicBezTo>
                  <a:cubicBezTo>
                    <a:pt x="1688" y="56"/>
                    <a:pt x="1800" y="8"/>
                    <a:pt x="1872" y="8"/>
                  </a:cubicBezTo>
                  <a:cubicBezTo>
                    <a:pt x="1944" y="8"/>
                    <a:pt x="1936" y="16"/>
                    <a:pt x="2016" y="56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88463" name="Line 47"/>
          <p:cNvSpPr>
            <a:spLocks noChangeShapeType="1"/>
          </p:cNvSpPr>
          <p:nvPr/>
        </p:nvSpPr>
        <p:spPr bwMode="auto">
          <a:xfrm>
            <a:off x="5410200" y="2540000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64" name="Line 48"/>
          <p:cNvSpPr>
            <a:spLocks noChangeShapeType="1"/>
          </p:cNvSpPr>
          <p:nvPr/>
        </p:nvSpPr>
        <p:spPr bwMode="auto">
          <a:xfrm>
            <a:off x="5410200" y="3454400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65" name="Line 49"/>
          <p:cNvSpPr>
            <a:spLocks noChangeShapeType="1"/>
          </p:cNvSpPr>
          <p:nvPr/>
        </p:nvSpPr>
        <p:spPr bwMode="auto">
          <a:xfrm>
            <a:off x="5410200" y="4406900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66" name="Line 50"/>
          <p:cNvSpPr>
            <a:spLocks noChangeShapeType="1"/>
          </p:cNvSpPr>
          <p:nvPr/>
        </p:nvSpPr>
        <p:spPr bwMode="auto">
          <a:xfrm>
            <a:off x="5410200" y="5308600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67" name="Line 51"/>
          <p:cNvSpPr>
            <a:spLocks noChangeShapeType="1"/>
          </p:cNvSpPr>
          <p:nvPr/>
        </p:nvSpPr>
        <p:spPr bwMode="auto">
          <a:xfrm>
            <a:off x="5410200" y="2298700"/>
            <a:ext cx="1828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68" name="Line 52"/>
          <p:cNvSpPr>
            <a:spLocks noChangeShapeType="1"/>
          </p:cNvSpPr>
          <p:nvPr/>
        </p:nvSpPr>
        <p:spPr bwMode="auto">
          <a:xfrm>
            <a:off x="5410200" y="2755900"/>
            <a:ext cx="1828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69" name="Line 53"/>
          <p:cNvSpPr>
            <a:spLocks noChangeShapeType="1"/>
          </p:cNvSpPr>
          <p:nvPr/>
        </p:nvSpPr>
        <p:spPr bwMode="auto">
          <a:xfrm>
            <a:off x="5410200" y="3213100"/>
            <a:ext cx="1828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70" name="Line 54"/>
          <p:cNvSpPr>
            <a:spLocks noChangeShapeType="1"/>
          </p:cNvSpPr>
          <p:nvPr/>
        </p:nvSpPr>
        <p:spPr bwMode="auto">
          <a:xfrm>
            <a:off x="5410200" y="3670300"/>
            <a:ext cx="1828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71" name="Line 55"/>
          <p:cNvSpPr>
            <a:spLocks noChangeShapeType="1"/>
          </p:cNvSpPr>
          <p:nvPr/>
        </p:nvSpPr>
        <p:spPr bwMode="auto">
          <a:xfrm>
            <a:off x="5410200" y="4203700"/>
            <a:ext cx="1828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72" name="Line 56"/>
          <p:cNvSpPr>
            <a:spLocks noChangeShapeType="1"/>
          </p:cNvSpPr>
          <p:nvPr/>
        </p:nvSpPr>
        <p:spPr bwMode="auto">
          <a:xfrm>
            <a:off x="5410200" y="4660900"/>
            <a:ext cx="1828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73" name="Line 57"/>
          <p:cNvSpPr>
            <a:spLocks noChangeShapeType="1"/>
          </p:cNvSpPr>
          <p:nvPr/>
        </p:nvSpPr>
        <p:spPr bwMode="auto">
          <a:xfrm>
            <a:off x="5410200" y="5041900"/>
            <a:ext cx="1828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74" name="Line 58"/>
          <p:cNvSpPr>
            <a:spLocks noChangeShapeType="1"/>
          </p:cNvSpPr>
          <p:nvPr/>
        </p:nvSpPr>
        <p:spPr bwMode="auto">
          <a:xfrm>
            <a:off x="5410200" y="5499100"/>
            <a:ext cx="1828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75" name="Text Box 59"/>
          <p:cNvSpPr txBox="1">
            <a:spLocks noChangeArrowheads="1"/>
          </p:cNvSpPr>
          <p:nvPr/>
        </p:nvSpPr>
        <p:spPr bwMode="auto">
          <a:xfrm>
            <a:off x="5067300" y="5575300"/>
            <a:ext cx="2876550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Positive(     ), Negative(     )</a:t>
            </a:r>
          </a:p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       Threshold</a:t>
            </a:r>
          </a:p>
        </p:txBody>
      </p:sp>
      <p:sp>
        <p:nvSpPr>
          <p:cNvPr id="188476" name="Line 60"/>
          <p:cNvSpPr>
            <a:spLocks noChangeShapeType="1"/>
          </p:cNvSpPr>
          <p:nvPr/>
        </p:nvSpPr>
        <p:spPr bwMode="auto">
          <a:xfrm>
            <a:off x="5994400" y="5765800"/>
            <a:ext cx="304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77" name="Line 61"/>
          <p:cNvSpPr>
            <a:spLocks noChangeShapeType="1"/>
          </p:cNvSpPr>
          <p:nvPr/>
        </p:nvSpPr>
        <p:spPr bwMode="auto">
          <a:xfrm>
            <a:off x="7442200" y="5753100"/>
            <a:ext cx="304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188478" name="AutoShape 62"/>
          <p:cNvSpPr>
            <a:spLocks noChangeArrowheads="1"/>
          </p:cNvSpPr>
          <p:nvPr/>
        </p:nvSpPr>
        <p:spPr bwMode="auto">
          <a:xfrm>
            <a:off x="7543800" y="4279900"/>
            <a:ext cx="381000" cy="381000"/>
          </a:xfrm>
          <a:prstGeom prst="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88479" name="AutoShape 63"/>
          <p:cNvSpPr>
            <a:spLocks noChangeArrowheads="1"/>
          </p:cNvSpPr>
          <p:nvPr/>
        </p:nvSpPr>
        <p:spPr bwMode="auto">
          <a:xfrm>
            <a:off x="7543800" y="5118100"/>
            <a:ext cx="381000" cy="381000"/>
          </a:xfrm>
          <a:prstGeom prst="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88480" name="AutoShape 64"/>
          <p:cNvSpPr>
            <a:spLocks noChangeArrowheads="1"/>
          </p:cNvSpPr>
          <p:nvPr/>
        </p:nvSpPr>
        <p:spPr bwMode="auto">
          <a:xfrm>
            <a:off x="7543800" y="3289300"/>
            <a:ext cx="381000" cy="381000"/>
          </a:xfrm>
          <a:prstGeom prst="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88481" name="AutoShape 65"/>
          <p:cNvSpPr>
            <a:spLocks noChangeArrowheads="1"/>
          </p:cNvSpPr>
          <p:nvPr/>
        </p:nvSpPr>
        <p:spPr bwMode="auto">
          <a:xfrm>
            <a:off x="7543800" y="2374900"/>
            <a:ext cx="381000" cy="381000"/>
          </a:xfrm>
          <a:prstGeom prst="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88482" name="Text Box 66"/>
          <p:cNvSpPr txBox="1">
            <a:spLocks noChangeArrowheads="1"/>
          </p:cNvSpPr>
          <p:nvPr/>
        </p:nvSpPr>
        <p:spPr bwMode="auto">
          <a:xfrm>
            <a:off x="7940675" y="3302000"/>
            <a:ext cx="923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( O, O )</a:t>
            </a:r>
          </a:p>
        </p:txBody>
      </p:sp>
      <p:sp>
        <p:nvSpPr>
          <p:cNvPr id="188483" name="Text Box 67"/>
          <p:cNvSpPr txBox="1">
            <a:spLocks noChangeArrowheads="1"/>
          </p:cNvSpPr>
          <p:nvPr/>
        </p:nvSpPr>
        <p:spPr bwMode="auto">
          <a:xfrm>
            <a:off x="7915275" y="2298700"/>
            <a:ext cx="923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( O, O )</a:t>
            </a:r>
          </a:p>
        </p:txBody>
      </p:sp>
      <p:sp>
        <p:nvSpPr>
          <p:cNvPr id="188484" name="Text Box 68"/>
          <p:cNvSpPr txBox="1">
            <a:spLocks noChangeArrowheads="1"/>
          </p:cNvSpPr>
          <p:nvPr/>
        </p:nvSpPr>
        <p:spPr bwMode="auto">
          <a:xfrm>
            <a:off x="7975600" y="4305300"/>
            <a:ext cx="863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( +, - )</a:t>
            </a:r>
          </a:p>
        </p:txBody>
      </p:sp>
      <p:sp>
        <p:nvSpPr>
          <p:cNvPr id="188485" name="Text Box 69"/>
          <p:cNvSpPr txBox="1">
            <a:spLocks noChangeArrowheads="1"/>
          </p:cNvSpPr>
          <p:nvPr/>
        </p:nvSpPr>
        <p:spPr bwMode="auto">
          <a:xfrm>
            <a:off x="7975600" y="5130800"/>
            <a:ext cx="863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( -, + )</a:t>
            </a:r>
          </a:p>
        </p:txBody>
      </p:sp>
      <p:sp>
        <p:nvSpPr>
          <p:cNvPr id="188486" name="Line 70"/>
          <p:cNvSpPr>
            <a:spLocks noChangeShapeType="1"/>
          </p:cNvSpPr>
          <p:nvPr/>
        </p:nvSpPr>
        <p:spPr bwMode="auto">
          <a:xfrm>
            <a:off x="3987800" y="5702300"/>
            <a:ext cx="3048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3" name="Text Box 5"/>
          <p:cNvSpPr txBox="1">
            <a:spLocks noChangeArrowheads="1"/>
          </p:cNvSpPr>
          <p:nvPr/>
        </p:nvSpPr>
        <p:spPr bwMode="auto">
          <a:xfrm>
            <a:off x="609600" y="762000"/>
            <a:ext cx="15621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13. Threshold 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724400" y="1295400"/>
            <a:ext cx="3860800" cy="5029200"/>
            <a:chOff x="304" y="1056"/>
            <a:chExt cx="2432" cy="3168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336" y="2112"/>
              <a:ext cx="2400" cy="240"/>
              <a:chOff x="1248" y="1872"/>
              <a:chExt cx="1248" cy="240"/>
            </a:xfrm>
          </p:grpSpPr>
          <p:sp>
            <p:nvSpPr>
              <p:cNvPr id="191496" name="Line 8"/>
              <p:cNvSpPr>
                <a:spLocks noChangeShapeType="1"/>
              </p:cNvSpPr>
              <p:nvPr/>
            </p:nvSpPr>
            <p:spPr bwMode="auto">
              <a:xfrm>
                <a:off x="1248" y="1872"/>
                <a:ext cx="24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497" name="Line 9"/>
              <p:cNvSpPr>
                <a:spLocks noChangeShapeType="1"/>
              </p:cNvSpPr>
              <p:nvPr/>
            </p:nvSpPr>
            <p:spPr bwMode="auto">
              <a:xfrm>
                <a:off x="1248" y="2112"/>
                <a:ext cx="124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498" name="Line 10"/>
              <p:cNvSpPr>
                <a:spLocks noChangeShapeType="1"/>
              </p:cNvSpPr>
              <p:nvPr/>
            </p:nvSpPr>
            <p:spPr bwMode="auto">
              <a:xfrm>
                <a:off x="2299" y="1872"/>
                <a:ext cx="197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4" name="Group 11"/>
              <p:cNvGrpSpPr>
                <a:grpSpLocks/>
              </p:cNvGrpSpPr>
              <p:nvPr/>
            </p:nvGrpSpPr>
            <p:grpSpPr bwMode="auto">
              <a:xfrm>
                <a:off x="1493" y="1872"/>
                <a:ext cx="806" cy="144"/>
                <a:chOff x="1104" y="3072"/>
                <a:chExt cx="1680" cy="432"/>
              </a:xfrm>
            </p:grpSpPr>
            <p:sp>
              <p:nvSpPr>
                <p:cNvPr id="191500" name="Freeform 12"/>
                <p:cNvSpPr>
                  <a:spLocks/>
                </p:cNvSpPr>
                <p:nvPr/>
              </p:nvSpPr>
              <p:spPr bwMode="auto">
                <a:xfrm>
                  <a:off x="1104" y="3072"/>
                  <a:ext cx="912" cy="43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4" y="96"/>
                    </a:cxn>
                  </a:cxnLst>
                  <a:rect l="0" t="0" r="r" b="b"/>
                  <a:pathLst>
                    <a:path w="144" h="96">
                      <a:moveTo>
                        <a:pt x="0" y="0"/>
                      </a:moveTo>
                      <a:cubicBezTo>
                        <a:pt x="40" y="48"/>
                        <a:pt x="80" y="96"/>
                        <a:pt x="144" y="96"/>
                      </a:cubicBez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91501" name="Freeform 13"/>
                <p:cNvSpPr>
                  <a:spLocks/>
                </p:cNvSpPr>
                <p:nvPr/>
              </p:nvSpPr>
              <p:spPr bwMode="auto">
                <a:xfrm flipH="1">
                  <a:off x="1968" y="3072"/>
                  <a:ext cx="816" cy="43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4" y="96"/>
                    </a:cxn>
                  </a:cxnLst>
                  <a:rect l="0" t="0" r="r" b="b"/>
                  <a:pathLst>
                    <a:path w="144" h="96">
                      <a:moveTo>
                        <a:pt x="0" y="0"/>
                      </a:moveTo>
                      <a:cubicBezTo>
                        <a:pt x="40" y="48"/>
                        <a:pt x="80" y="96"/>
                        <a:pt x="144" y="96"/>
                      </a:cubicBez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ko-KR" altLang="en-US"/>
                </a:p>
              </p:txBody>
            </p:sp>
          </p:grpSp>
          <p:sp>
            <p:nvSpPr>
              <p:cNvPr id="191502" name="Line 14"/>
              <p:cNvSpPr>
                <a:spLocks noChangeShapeType="1"/>
              </p:cNvSpPr>
              <p:nvPr/>
            </p:nvSpPr>
            <p:spPr bwMode="auto">
              <a:xfrm flipV="1">
                <a:off x="1248" y="1872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03" name="Line 15"/>
              <p:cNvSpPr>
                <a:spLocks noChangeShapeType="1"/>
              </p:cNvSpPr>
              <p:nvPr/>
            </p:nvSpPr>
            <p:spPr bwMode="auto">
              <a:xfrm flipV="1">
                <a:off x="2496" y="1872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91504" name="Line 16"/>
            <p:cNvSpPr>
              <a:spLocks noChangeShapeType="1"/>
            </p:cNvSpPr>
            <p:nvPr/>
          </p:nvSpPr>
          <p:spPr bwMode="auto">
            <a:xfrm>
              <a:off x="480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05" name="Line 17"/>
            <p:cNvSpPr>
              <a:spLocks noChangeShapeType="1"/>
            </p:cNvSpPr>
            <p:nvPr/>
          </p:nvSpPr>
          <p:spPr bwMode="auto">
            <a:xfrm flipV="1">
              <a:off x="432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06" name="Line 18"/>
            <p:cNvSpPr>
              <a:spLocks noChangeShapeType="1"/>
            </p:cNvSpPr>
            <p:nvPr/>
          </p:nvSpPr>
          <p:spPr bwMode="auto">
            <a:xfrm flipV="1">
              <a:off x="1488" y="1248"/>
              <a:ext cx="0" cy="1008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07" name="Line 19"/>
            <p:cNvSpPr>
              <a:spLocks noChangeShapeType="1"/>
            </p:cNvSpPr>
            <p:nvPr/>
          </p:nvSpPr>
          <p:spPr bwMode="auto">
            <a:xfrm flipV="1">
              <a:off x="1040" y="1248"/>
              <a:ext cx="256" cy="90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08" name="AutoShape 20"/>
            <p:cNvSpPr>
              <a:spLocks noChangeArrowheads="1"/>
            </p:cNvSpPr>
            <p:nvPr/>
          </p:nvSpPr>
          <p:spPr bwMode="auto">
            <a:xfrm>
              <a:off x="304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09" name="AutoShape 21"/>
            <p:cNvSpPr>
              <a:spLocks noChangeArrowheads="1"/>
            </p:cNvSpPr>
            <p:nvPr/>
          </p:nvSpPr>
          <p:spPr bwMode="auto">
            <a:xfrm>
              <a:off x="848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10" name="AutoShape 22"/>
            <p:cNvSpPr>
              <a:spLocks noChangeArrowheads="1"/>
            </p:cNvSpPr>
            <p:nvPr/>
          </p:nvSpPr>
          <p:spPr bwMode="auto">
            <a:xfrm>
              <a:off x="1392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11" name="AutoShape 23"/>
            <p:cNvSpPr>
              <a:spLocks noChangeArrowheads="1"/>
            </p:cNvSpPr>
            <p:nvPr/>
          </p:nvSpPr>
          <p:spPr bwMode="auto">
            <a:xfrm>
              <a:off x="1920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12" name="AutoShape 24"/>
            <p:cNvSpPr>
              <a:spLocks noChangeArrowheads="1"/>
            </p:cNvSpPr>
            <p:nvPr/>
          </p:nvSpPr>
          <p:spPr bwMode="auto">
            <a:xfrm>
              <a:off x="2440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13" name="Line 25"/>
            <p:cNvSpPr>
              <a:spLocks noChangeShapeType="1"/>
            </p:cNvSpPr>
            <p:nvPr/>
          </p:nvSpPr>
          <p:spPr bwMode="auto">
            <a:xfrm>
              <a:off x="1024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14" name="Line 26"/>
            <p:cNvSpPr>
              <a:spLocks noChangeShapeType="1"/>
            </p:cNvSpPr>
            <p:nvPr/>
          </p:nvSpPr>
          <p:spPr bwMode="auto">
            <a:xfrm>
              <a:off x="1576" y="1248"/>
              <a:ext cx="0" cy="1008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15" name="Line 27"/>
            <p:cNvSpPr>
              <a:spLocks noChangeShapeType="1"/>
            </p:cNvSpPr>
            <p:nvPr/>
          </p:nvSpPr>
          <p:spPr bwMode="auto">
            <a:xfrm>
              <a:off x="2112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16" name="Line 28"/>
            <p:cNvSpPr>
              <a:spLocks noChangeShapeType="1"/>
            </p:cNvSpPr>
            <p:nvPr/>
          </p:nvSpPr>
          <p:spPr bwMode="auto">
            <a:xfrm>
              <a:off x="2640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17" name="Line 29"/>
            <p:cNvSpPr>
              <a:spLocks noChangeShapeType="1"/>
            </p:cNvSpPr>
            <p:nvPr/>
          </p:nvSpPr>
          <p:spPr bwMode="auto">
            <a:xfrm flipV="1">
              <a:off x="2544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18" name="Line 30"/>
            <p:cNvSpPr>
              <a:spLocks noChangeShapeType="1"/>
            </p:cNvSpPr>
            <p:nvPr/>
          </p:nvSpPr>
          <p:spPr bwMode="auto">
            <a:xfrm flipH="1" flipV="1">
              <a:off x="1776" y="1248"/>
              <a:ext cx="288" cy="90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5" name="Group 31"/>
            <p:cNvGrpSpPr>
              <a:grpSpLocks/>
            </p:cNvGrpSpPr>
            <p:nvPr/>
          </p:nvGrpSpPr>
          <p:grpSpPr bwMode="auto">
            <a:xfrm>
              <a:off x="336" y="2448"/>
              <a:ext cx="2400" cy="336"/>
              <a:chOff x="816" y="2544"/>
              <a:chExt cx="2400" cy="336"/>
            </a:xfrm>
          </p:grpSpPr>
          <p:sp>
            <p:nvSpPr>
              <p:cNvPr id="191520" name="Line 32"/>
              <p:cNvSpPr>
                <a:spLocks noChangeShapeType="1"/>
              </p:cNvSpPr>
              <p:nvPr/>
            </p:nvSpPr>
            <p:spPr bwMode="auto">
              <a:xfrm>
                <a:off x="816" y="2544"/>
                <a:ext cx="48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21" name="Line 33"/>
              <p:cNvSpPr>
                <a:spLocks noChangeShapeType="1"/>
              </p:cNvSpPr>
              <p:nvPr/>
            </p:nvSpPr>
            <p:spPr bwMode="auto">
              <a:xfrm>
                <a:off x="1824" y="2544"/>
                <a:ext cx="52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22" name="Line 34"/>
              <p:cNvSpPr>
                <a:spLocks noChangeShapeType="1"/>
              </p:cNvSpPr>
              <p:nvPr/>
            </p:nvSpPr>
            <p:spPr bwMode="auto">
              <a:xfrm>
                <a:off x="2880" y="2544"/>
                <a:ext cx="33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23" name="Freeform 35"/>
              <p:cNvSpPr>
                <a:spLocks/>
              </p:cNvSpPr>
              <p:nvPr/>
            </p:nvSpPr>
            <p:spPr bwMode="auto">
              <a:xfrm>
                <a:off x="1296" y="2544"/>
                <a:ext cx="528" cy="3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2" y="672"/>
                  </a:cxn>
                  <a:cxn ang="0">
                    <a:pos x="432" y="0"/>
                  </a:cxn>
                </a:cxnLst>
                <a:rect l="0" t="0" r="r" b="b"/>
                <a:pathLst>
                  <a:path w="432" h="672">
                    <a:moveTo>
                      <a:pt x="0" y="0"/>
                    </a:moveTo>
                    <a:cubicBezTo>
                      <a:pt x="60" y="336"/>
                      <a:pt x="120" y="672"/>
                      <a:pt x="192" y="672"/>
                    </a:cubicBezTo>
                    <a:cubicBezTo>
                      <a:pt x="264" y="672"/>
                      <a:pt x="272" y="8"/>
                      <a:pt x="432" y="0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24" name="Freeform 36"/>
              <p:cNvSpPr>
                <a:spLocks/>
              </p:cNvSpPr>
              <p:nvPr/>
            </p:nvSpPr>
            <p:spPr bwMode="auto">
              <a:xfrm flipH="1">
                <a:off x="2352" y="2544"/>
                <a:ext cx="528" cy="3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2" y="672"/>
                  </a:cxn>
                  <a:cxn ang="0">
                    <a:pos x="432" y="0"/>
                  </a:cxn>
                </a:cxnLst>
                <a:rect l="0" t="0" r="r" b="b"/>
                <a:pathLst>
                  <a:path w="432" h="672">
                    <a:moveTo>
                      <a:pt x="0" y="0"/>
                    </a:moveTo>
                    <a:cubicBezTo>
                      <a:pt x="60" y="336"/>
                      <a:pt x="120" y="672"/>
                      <a:pt x="192" y="672"/>
                    </a:cubicBezTo>
                    <a:cubicBezTo>
                      <a:pt x="264" y="672"/>
                      <a:pt x="272" y="8"/>
                      <a:pt x="432" y="0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6" name="Group 37"/>
            <p:cNvGrpSpPr>
              <a:grpSpLocks/>
            </p:cNvGrpSpPr>
            <p:nvPr/>
          </p:nvGrpSpPr>
          <p:grpSpPr bwMode="auto">
            <a:xfrm>
              <a:off x="336" y="2784"/>
              <a:ext cx="2400" cy="720"/>
              <a:chOff x="816" y="2928"/>
              <a:chExt cx="2400" cy="720"/>
            </a:xfrm>
          </p:grpSpPr>
          <p:sp>
            <p:nvSpPr>
              <p:cNvPr id="191526" name="Line 38"/>
              <p:cNvSpPr>
                <a:spLocks noChangeShapeType="1"/>
              </p:cNvSpPr>
              <p:nvPr/>
            </p:nvSpPr>
            <p:spPr bwMode="auto">
              <a:xfrm>
                <a:off x="816" y="3312"/>
                <a:ext cx="48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27" name="Line 39"/>
              <p:cNvSpPr>
                <a:spLocks noChangeShapeType="1"/>
              </p:cNvSpPr>
              <p:nvPr/>
            </p:nvSpPr>
            <p:spPr bwMode="auto">
              <a:xfrm>
                <a:off x="1824" y="3312"/>
                <a:ext cx="52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28" name="Line 40"/>
              <p:cNvSpPr>
                <a:spLocks noChangeShapeType="1"/>
              </p:cNvSpPr>
              <p:nvPr/>
            </p:nvSpPr>
            <p:spPr bwMode="auto">
              <a:xfrm>
                <a:off x="2880" y="3312"/>
                <a:ext cx="33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29" name="Freeform 41"/>
              <p:cNvSpPr>
                <a:spLocks/>
              </p:cNvSpPr>
              <p:nvPr/>
            </p:nvSpPr>
            <p:spPr bwMode="auto">
              <a:xfrm flipH="1">
                <a:off x="1296" y="2928"/>
                <a:ext cx="528" cy="72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192" y="96"/>
                  </a:cxn>
                  <a:cxn ang="0">
                    <a:pos x="288" y="1344"/>
                  </a:cxn>
                  <a:cxn ang="0">
                    <a:pos x="528" y="768"/>
                  </a:cxn>
                </a:cxnLst>
                <a:rect l="0" t="0" r="r" b="b"/>
                <a:pathLst>
                  <a:path w="528" h="1456">
                    <a:moveTo>
                      <a:pt x="0" y="768"/>
                    </a:moveTo>
                    <a:cubicBezTo>
                      <a:pt x="72" y="384"/>
                      <a:pt x="144" y="0"/>
                      <a:pt x="192" y="96"/>
                    </a:cubicBezTo>
                    <a:cubicBezTo>
                      <a:pt x="240" y="192"/>
                      <a:pt x="232" y="1232"/>
                      <a:pt x="288" y="1344"/>
                    </a:cubicBezTo>
                    <a:cubicBezTo>
                      <a:pt x="344" y="1456"/>
                      <a:pt x="436" y="1112"/>
                      <a:pt x="528" y="768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30" name="Freeform 42"/>
              <p:cNvSpPr>
                <a:spLocks/>
              </p:cNvSpPr>
              <p:nvPr/>
            </p:nvSpPr>
            <p:spPr bwMode="auto">
              <a:xfrm flipH="1">
                <a:off x="2352" y="2928"/>
                <a:ext cx="528" cy="72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192" y="96"/>
                  </a:cxn>
                  <a:cxn ang="0">
                    <a:pos x="288" y="1344"/>
                  </a:cxn>
                  <a:cxn ang="0">
                    <a:pos x="528" y="768"/>
                  </a:cxn>
                </a:cxnLst>
                <a:rect l="0" t="0" r="r" b="b"/>
                <a:pathLst>
                  <a:path w="528" h="1456">
                    <a:moveTo>
                      <a:pt x="0" y="768"/>
                    </a:moveTo>
                    <a:cubicBezTo>
                      <a:pt x="72" y="384"/>
                      <a:pt x="144" y="0"/>
                      <a:pt x="192" y="96"/>
                    </a:cubicBezTo>
                    <a:cubicBezTo>
                      <a:pt x="240" y="192"/>
                      <a:pt x="232" y="1232"/>
                      <a:pt x="288" y="1344"/>
                    </a:cubicBezTo>
                    <a:cubicBezTo>
                      <a:pt x="344" y="1456"/>
                      <a:pt x="436" y="1112"/>
                      <a:pt x="528" y="768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" name="Group 43"/>
            <p:cNvGrpSpPr>
              <a:grpSpLocks/>
            </p:cNvGrpSpPr>
            <p:nvPr/>
          </p:nvGrpSpPr>
          <p:grpSpPr bwMode="auto">
            <a:xfrm>
              <a:off x="336" y="3504"/>
              <a:ext cx="2400" cy="720"/>
              <a:chOff x="816" y="2928"/>
              <a:chExt cx="2400" cy="720"/>
            </a:xfrm>
          </p:grpSpPr>
          <p:sp>
            <p:nvSpPr>
              <p:cNvPr id="191532" name="Line 44"/>
              <p:cNvSpPr>
                <a:spLocks noChangeShapeType="1"/>
              </p:cNvSpPr>
              <p:nvPr/>
            </p:nvSpPr>
            <p:spPr bwMode="auto">
              <a:xfrm>
                <a:off x="816" y="3312"/>
                <a:ext cx="48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33" name="Line 45"/>
              <p:cNvSpPr>
                <a:spLocks noChangeShapeType="1"/>
              </p:cNvSpPr>
              <p:nvPr/>
            </p:nvSpPr>
            <p:spPr bwMode="auto">
              <a:xfrm>
                <a:off x="1824" y="3312"/>
                <a:ext cx="52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34" name="Line 46"/>
              <p:cNvSpPr>
                <a:spLocks noChangeShapeType="1"/>
              </p:cNvSpPr>
              <p:nvPr/>
            </p:nvSpPr>
            <p:spPr bwMode="auto">
              <a:xfrm>
                <a:off x="2880" y="3312"/>
                <a:ext cx="33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35" name="Freeform 47"/>
              <p:cNvSpPr>
                <a:spLocks/>
              </p:cNvSpPr>
              <p:nvPr/>
            </p:nvSpPr>
            <p:spPr bwMode="auto">
              <a:xfrm flipH="1">
                <a:off x="1296" y="2928"/>
                <a:ext cx="528" cy="72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192" y="96"/>
                  </a:cxn>
                  <a:cxn ang="0">
                    <a:pos x="288" y="1344"/>
                  </a:cxn>
                  <a:cxn ang="0">
                    <a:pos x="528" y="768"/>
                  </a:cxn>
                </a:cxnLst>
                <a:rect l="0" t="0" r="r" b="b"/>
                <a:pathLst>
                  <a:path w="528" h="1456">
                    <a:moveTo>
                      <a:pt x="0" y="768"/>
                    </a:moveTo>
                    <a:cubicBezTo>
                      <a:pt x="72" y="384"/>
                      <a:pt x="144" y="0"/>
                      <a:pt x="192" y="96"/>
                    </a:cubicBezTo>
                    <a:cubicBezTo>
                      <a:pt x="240" y="192"/>
                      <a:pt x="232" y="1232"/>
                      <a:pt x="288" y="1344"/>
                    </a:cubicBezTo>
                    <a:cubicBezTo>
                      <a:pt x="344" y="1456"/>
                      <a:pt x="436" y="1112"/>
                      <a:pt x="528" y="768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36" name="Freeform 48"/>
              <p:cNvSpPr>
                <a:spLocks/>
              </p:cNvSpPr>
              <p:nvPr/>
            </p:nvSpPr>
            <p:spPr bwMode="auto">
              <a:xfrm flipH="1">
                <a:off x="2352" y="2928"/>
                <a:ext cx="528" cy="72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192" y="96"/>
                  </a:cxn>
                  <a:cxn ang="0">
                    <a:pos x="288" y="1344"/>
                  </a:cxn>
                  <a:cxn ang="0">
                    <a:pos x="528" y="768"/>
                  </a:cxn>
                </a:cxnLst>
                <a:rect l="0" t="0" r="r" b="b"/>
                <a:pathLst>
                  <a:path w="528" h="1456">
                    <a:moveTo>
                      <a:pt x="0" y="768"/>
                    </a:moveTo>
                    <a:cubicBezTo>
                      <a:pt x="72" y="384"/>
                      <a:pt x="144" y="0"/>
                      <a:pt x="192" y="96"/>
                    </a:cubicBezTo>
                    <a:cubicBezTo>
                      <a:pt x="240" y="192"/>
                      <a:pt x="232" y="1232"/>
                      <a:pt x="288" y="1344"/>
                    </a:cubicBezTo>
                    <a:cubicBezTo>
                      <a:pt x="344" y="1456"/>
                      <a:pt x="436" y="1112"/>
                      <a:pt x="528" y="768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91537" name="Line 49"/>
            <p:cNvSpPr>
              <a:spLocks noChangeShapeType="1"/>
            </p:cNvSpPr>
            <p:nvPr/>
          </p:nvSpPr>
          <p:spPr bwMode="auto">
            <a:xfrm>
              <a:off x="336" y="3696"/>
              <a:ext cx="240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38" name="Line 50"/>
            <p:cNvSpPr>
              <a:spLocks noChangeShapeType="1"/>
            </p:cNvSpPr>
            <p:nvPr/>
          </p:nvSpPr>
          <p:spPr bwMode="auto">
            <a:xfrm>
              <a:off x="336" y="3888"/>
              <a:ext cx="2400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39" name="Line 51"/>
            <p:cNvSpPr>
              <a:spLocks noChangeShapeType="1"/>
            </p:cNvSpPr>
            <p:nvPr/>
          </p:nvSpPr>
          <p:spPr bwMode="auto">
            <a:xfrm>
              <a:off x="336" y="4080"/>
              <a:ext cx="2400" cy="0"/>
            </a:xfrm>
            <a:prstGeom prst="line">
              <a:avLst/>
            </a:prstGeom>
            <a:noFill/>
            <a:ln w="28575">
              <a:solidFill>
                <a:srgbClr val="99FF66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8" name="Group 52"/>
          <p:cNvGrpSpPr>
            <a:grpSpLocks/>
          </p:cNvGrpSpPr>
          <p:nvPr/>
        </p:nvGrpSpPr>
        <p:grpSpPr bwMode="auto">
          <a:xfrm>
            <a:off x="1905000" y="1295400"/>
            <a:ext cx="2286000" cy="5029200"/>
            <a:chOff x="3456" y="1056"/>
            <a:chExt cx="1440" cy="3168"/>
          </a:xfrm>
        </p:grpSpPr>
        <p:sp>
          <p:nvSpPr>
            <p:cNvPr id="191541" name="Rectangle 53"/>
            <p:cNvSpPr>
              <a:spLocks noChangeArrowheads="1"/>
            </p:cNvSpPr>
            <p:nvPr/>
          </p:nvSpPr>
          <p:spPr bwMode="auto">
            <a:xfrm>
              <a:off x="3456" y="2112"/>
              <a:ext cx="576" cy="192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42" name="Rectangle 54"/>
            <p:cNvSpPr>
              <a:spLocks noChangeArrowheads="1"/>
            </p:cNvSpPr>
            <p:nvPr/>
          </p:nvSpPr>
          <p:spPr bwMode="auto">
            <a:xfrm>
              <a:off x="4272" y="2112"/>
              <a:ext cx="576" cy="192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43" name="AutoShape 55"/>
            <p:cNvSpPr>
              <a:spLocks noChangeArrowheads="1"/>
            </p:cNvSpPr>
            <p:nvPr/>
          </p:nvSpPr>
          <p:spPr bwMode="auto">
            <a:xfrm>
              <a:off x="3552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44" name="AutoShape 56"/>
            <p:cNvSpPr>
              <a:spLocks noChangeArrowheads="1"/>
            </p:cNvSpPr>
            <p:nvPr/>
          </p:nvSpPr>
          <p:spPr bwMode="auto">
            <a:xfrm>
              <a:off x="3984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45" name="AutoShape 57"/>
            <p:cNvSpPr>
              <a:spLocks noChangeArrowheads="1"/>
            </p:cNvSpPr>
            <p:nvPr/>
          </p:nvSpPr>
          <p:spPr bwMode="auto">
            <a:xfrm>
              <a:off x="4416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46" name="Line 58"/>
            <p:cNvSpPr>
              <a:spLocks noChangeShapeType="1"/>
            </p:cNvSpPr>
            <p:nvPr/>
          </p:nvSpPr>
          <p:spPr bwMode="auto">
            <a:xfrm>
              <a:off x="3728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47" name="Line 59"/>
            <p:cNvSpPr>
              <a:spLocks noChangeShapeType="1"/>
            </p:cNvSpPr>
            <p:nvPr/>
          </p:nvSpPr>
          <p:spPr bwMode="auto">
            <a:xfrm flipV="1">
              <a:off x="3680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48" name="Line 60"/>
            <p:cNvSpPr>
              <a:spLocks noChangeShapeType="1"/>
            </p:cNvSpPr>
            <p:nvPr/>
          </p:nvSpPr>
          <p:spPr bwMode="auto">
            <a:xfrm>
              <a:off x="4584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49" name="Line 61"/>
            <p:cNvSpPr>
              <a:spLocks noChangeShapeType="1"/>
            </p:cNvSpPr>
            <p:nvPr/>
          </p:nvSpPr>
          <p:spPr bwMode="auto">
            <a:xfrm flipV="1">
              <a:off x="4536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0" name="Line 62"/>
            <p:cNvSpPr>
              <a:spLocks noChangeShapeType="1"/>
            </p:cNvSpPr>
            <p:nvPr/>
          </p:nvSpPr>
          <p:spPr bwMode="auto">
            <a:xfrm>
              <a:off x="4080" y="1248"/>
              <a:ext cx="0" cy="115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1" name="Line 63"/>
            <p:cNvSpPr>
              <a:spLocks noChangeShapeType="1"/>
            </p:cNvSpPr>
            <p:nvPr/>
          </p:nvSpPr>
          <p:spPr bwMode="auto">
            <a:xfrm>
              <a:off x="4176" y="1248"/>
              <a:ext cx="0" cy="115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2" name="Line 64"/>
            <p:cNvSpPr>
              <a:spLocks noChangeShapeType="1"/>
            </p:cNvSpPr>
            <p:nvPr/>
          </p:nvSpPr>
          <p:spPr bwMode="auto">
            <a:xfrm>
              <a:off x="3456" y="2448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3" name="Line 65"/>
            <p:cNvSpPr>
              <a:spLocks noChangeShapeType="1"/>
            </p:cNvSpPr>
            <p:nvPr/>
          </p:nvSpPr>
          <p:spPr bwMode="auto">
            <a:xfrm>
              <a:off x="4320" y="2448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4" name="Freeform 66"/>
            <p:cNvSpPr>
              <a:spLocks/>
            </p:cNvSpPr>
            <p:nvPr/>
          </p:nvSpPr>
          <p:spPr bwMode="auto">
            <a:xfrm>
              <a:off x="4032" y="2448"/>
              <a:ext cx="288" cy="3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2" y="672"/>
                </a:cxn>
                <a:cxn ang="0">
                  <a:pos x="432" y="0"/>
                </a:cxn>
              </a:cxnLst>
              <a:rect l="0" t="0" r="r" b="b"/>
              <a:pathLst>
                <a:path w="432" h="672">
                  <a:moveTo>
                    <a:pt x="0" y="0"/>
                  </a:moveTo>
                  <a:cubicBezTo>
                    <a:pt x="60" y="336"/>
                    <a:pt x="120" y="672"/>
                    <a:pt x="192" y="672"/>
                  </a:cubicBezTo>
                  <a:cubicBezTo>
                    <a:pt x="264" y="672"/>
                    <a:pt x="272" y="8"/>
                    <a:pt x="432" y="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5" name="Line 67"/>
            <p:cNvSpPr>
              <a:spLocks noChangeShapeType="1"/>
            </p:cNvSpPr>
            <p:nvPr/>
          </p:nvSpPr>
          <p:spPr bwMode="auto">
            <a:xfrm>
              <a:off x="3456" y="3168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6" name="Line 68"/>
            <p:cNvSpPr>
              <a:spLocks noChangeShapeType="1"/>
            </p:cNvSpPr>
            <p:nvPr/>
          </p:nvSpPr>
          <p:spPr bwMode="auto">
            <a:xfrm>
              <a:off x="4320" y="3168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7" name="Freeform 69"/>
            <p:cNvSpPr>
              <a:spLocks/>
            </p:cNvSpPr>
            <p:nvPr/>
          </p:nvSpPr>
          <p:spPr bwMode="auto">
            <a:xfrm flipH="1">
              <a:off x="4032" y="2784"/>
              <a:ext cx="288" cy="720"/>
            </a:xfrm>
            <a:custGeom>
              <a:avLst/>
              <a:gdLst/>
              <a:ahLst/>
              <a:cxnLst>
                <a:cxn ang="0">
                  <a:pos x="0" y="768"/>
                </a:cxn>
                <a:cxn ang="0">
                  <a:pos x="192" y="96"/>
                </a:cxn>
                <a:cxn ang="0">
                  <a:pos x="288" y="1344"/>
                </a:cxn>
                <a:cxn ang="0">
                  <a:pos x="528" y="768"/>
                </a:cxn>
              </a:cxnLst>
              <a:rect l="0" t="0" r="r" b="b"/>
              <a:pathLst>
                <a:path w="528" h="1456">
                  <a:moveTo>
                    <a:pt x="0" y="768"/>
                  </a:moveTo>
                  <a:cubicBezTo>
                    <a:pt x="72" y="384"/>
                    <a:pt x="144" y="0"/>
                    <a:pt x="192" y="96"/>
                  </a:cubicBezTo>
                  <a:cubicBezTo>
                    <a:pt x="240" y="192"/>
                    <a:pt x="232" y="1232"/>
                    <a:pt x="288" y="1344"/>
                  </a:cubicBezTo>
                  <a:cubicBezTo>
                    <a:pt x="344" y="1456"/>
                    <a:pt x="436" y="1112"/>
                    <a:pt x="528" y="768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8" name="Line 70"/>
            <p:cNvSpPr>
              <a:spLocks noChangeShapeType="1"/>
            </p:cNvSpPr>
            <p:nvPr/>
          </p:nvSpPr>
          <p:spPr bwMode="auto">
            <a:xfrm>
              <a:off x="3456" y="3888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59" name="Line 71"/>
            <p:cNvSpPr>
              <a:spLocks noChangeShapeType="1"/>
            </p:cNvSpPr>
            <p:nvPr/>
          </p:nvSpPr>
          <p:spPr bwMode="auto">
            <a:xfrm>
              <a:off x="4320" y="3888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191560" name="Freeform 72"/>
            <p:cNvSpPr>
              <a:spLocks/>
            </p:cNvSpPr>
            <p:nvPr/>
          </p:nvSpPr>
          <p:spPr bwMode="auto">
            <a:xfrm flipH="1">
              <a:off x="4032" y="3504"/>
              <a:ext cx="288" cy="720"/>
            </a:xfrm>
            <a:custGeom>
              <a:avLst/>
              <a:gdLst/>
              <a:ahLst/>
              <a:cxnLst>
                <a:cxn ang="0">
                  <a:pos x="0" y="768"/>
                </a:cxn>
                <a:cxn ang="0">
                  <a:pos x="192" y="96"/>
                </a:cxn>
                <a:cxn ang="0">
                  <a:pos x="288" y="1344"/>
                </a:cxn>
                <a:cxn ang="0">
                  <a:pos x="528" y="768"/>
                </a:cxn>
              </a:cxnLst>
              <a:rect l="0" t="0" r="r" b="b"/>
              <a:pathLst>
                <a:path w="528" h="1456">
                  <a:moveTo>
                    <a:pt x="0" y="768"/>
                  </a:moveTo>
                  <a:cubicBezTo>
                    <a:pt x="72" y="384"/>
                    <a:pt x="144" y="0"/>
                    <a:pt x="192" y="96"/>
                  </a:cubicBezTo>
                  <a:cubicBezTo>
                    <a:pt x="240" y="192"/>
                    <a:pt x="232" y="1232"/>
                    <a:pt x="288" y="1344"/>
                  </a:cubicBezTo>
                  <a:cubicBezTo>
                    <a:pt x="344" y="1456"/>
                    <a:pt x="436" y="1112"/>
                    <a:pt x="528" y="768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9" name="Group 73"/>
            <p:cNvGrpSpPr>
              <a:grpSpLocks/>
            </p:cNvGrpSpPr>
            <p:nvPr/>
          </p:nvGrpSpPr>
          <p:grpSpPr bwMode="auto">
            <a:xfrm>
              <a:off x="3456" y="3696"/>
              <a:ext cx="1440" cy="384"/>
              <a:chOff x="2496" y="3696"/>
              <a:chExt cx="2400" cy="384"/>
            </a:xfrm>
          </p:grpSpPr>
          <p:sp>
            <p:nvSpPr>
              <p:cNvPr id="191562" name="Line 74"/>
              <p:cNvSpPr>
                <a:spLocks noChangeShapeType="1"/>
              </p:cNvSpPr>
              <p:nvPr/>
            </p:nvSpPr>
            <p:spPr bwMode="auto">
              <a:xfrm>
                <a:off x="2496" y="3696"/>
                <a:ext cx="240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63" name="Line 75"/>
              <p:cNvSpPr>
                <a:spLocks noChangeShapeType="1"/>
              </p:cNvSpPr>
              <p:nvPr/>
            </p:nvSpPr>
            <p:spPr bwMode="auto">
              <a:xfrm>
                <a:off x="2496" y="3888"/>
                <a:ext cx="2400" cy="0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191564" name="Line 76"/>
              <p:cNvSpPr>
                <a:spLocks noChangeShapeType="1"/>
              </p:cNvSpPr>
              <p:nvPr/>
            </p:nvSpPr>
            <p:spPr bwMode="auto">
              <a:xfrm>
                <a:off x="2496" y="4080"/>
                <a:ext cx="2400" cy="0"/>
              </a:xfrm>
              <a:prstGeom prst="line">
                <a:avLst/>
              </a:prstGeom>
              <a:noFill/>
              <a:ln w="28575">
                <a:solidFill>
                  <a:srgbClr val="99FF66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191565" name="AutoShape 77"/>
          <p:cNvSpPr>
            <a:spLocks noChangeArrowheads="1"/>
          </p:cNvSpPr>
          <p:nvPr/>
        </p:nvSpPr>
        <p:spPr bwMode="auto">
          <a:xfrm>
            <a:off x="762000" y="3917950"/>
            <a:ext cx="609600" cy="304800"/>
          </a:xfrm>
          <a:prstGeom prst="down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91566" name="AutoShape 78"/>
          <p:cNvSpPr>
            <a:spLocks noChangeArrowheads="1"/>
          </p:cNvSpPr>
          <p:nvPr/>
        </p:nvSpPr>
        <p:spPr bwMode="auto">
          <a:xfrm>
            <a:off x="762000" y="5137150"/>
            <a:ext cx="609600" cy="304800"/>
          </a:xfrm>
          <a:prstGeom prst="down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91567" name="Text Box 79"/>
          <p:cNvSpPr txBox="1">
            <a:spLocks noChangeArrowheads="1"/>
          </p:cNvSpPr>
          <p:nvPr/>
        </p:nvSpPr>
        <p:spPr bwMode="auto">
          <a:xfrm>
            <a:off x="381000" y="4495800"/>
            <a:ext cx="1346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Differentiate</a:t>
            </a:r>
          </a:p>
        </p:txBody>
      </p:sp>
      <p:sp>
        <p:nvSpPr>
          <p:cNvPr id="191568" name="Text Box 80"/>
          <p:cNvSpPr txBox="1">
            <a:spLocks noChangeArrowheads="1"/>
          </p:cNvSpPr>
          <p:nvPr/>
        </p:nvSpPr>
        <p:spPr bwMode="auto">
          <a:xfrm>
            <a:off x="457200" y="5638800"/>
            <a:ext cx="11223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ko-KR" sz="1600" b="1">
                <a:solidFill>
                  <a:schemeClr val="tx1"/>
                </a:solidFill>
              </a:rPr>
              <a:t>Threshold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D_KO_GlobalCom2_KGUILD016[1]">
  <a:themeElements>
    <a:clrScheme name="GD_KO_GlobalCom2_KGUILD016[1] 1">
      <a:dk1>
        <a:srgbClr val="000000"/>
      </a:dk1>
      <a:lt1>
        <a:srgbClr val="5F5F5F"/>
      </a:lt1>
      <a:dk2>
        <a:srgbClr val="063B72"/>
      </a:dk2>
      <a:lt2>
        <a:srgbClr val="CCECFF"/>
      </a:lt2>
      <a:accent1>
        <a:srgbClr val="62C1D4"/>
      </a:accent1>
      <a:accent2>
        <a:srgbClr val="0076EC"/>
      </a:accent2>
      <a:accent3>
        <a:srgbClr val="AAAFBC"/>
      </a:accent3>
      <a:accent4>
        <a:srgbClr val="505050"/>
      </a:accent4>
      <a:accent5>
        <a:srgbClr val="B7DDE6"/>
      </a:accent5>
      <a:accent6>
        <a:srgbClr val="006AD6"/>
      </a:accent6>
      <a:hlink>
        <a:srgbClr val="00B485"/>
      </a:hlink>
      <a:folHlink>
        <a:srgbClr val="996633"/>
      </a:folHlink>
    </a:clrScheme>
    <a:fontScheme name="GD_KO_GlobalCom2_KGUILD016[1]">
      <a:majorFont>
        <a:latin typeface="Arial"/>
        <a:ea typeface="돋움체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굴림" pitchFamily="50" charset="-127"/>
          </a:defRPr>
        </a:defPPr>
      </a:lstStyle>
    </a:lnDef>
  </a:objectDefaults>
  <a:extraClrSchemeLst>
    <a:extraClrScheme>
      <a:clrScheme name="GD_KO_GlobalCom2_KGUILD016[1] 1">
        <a:dk1>
          <a:srgbClr val="000000"/>
        </a:dk1>
        <a:lt1>
          <a:srgbClr val="5F5F5F"/>
        </a:lt1>
        <a:dk2>
          <a:srgbClr val="063B72"/>
        </a:dk2>
        <a:lt2>
          <a:srgbClr val="CCECFF"/>
        </a:lt2>
        <a:accent1>
          <a:srgbClr val="62C1D4"/>
        </a:accent1>
        <a:accent2>
          <a:srgbClr val="0076EC"/>
        </a:accent2>
        <a:accent3>
          <a:srgbClr val="AAAFBC"/>
        </a:accent3>
        <a:accent4>
          <a:srgbClr val="505050"/>
        </a:accent4>
        <a:accent5>
          <a:srgbClr val="B7DDE6"/>
        </a:accent5>
        <a:accent6>
          <a:srgbClr val="006AD6"/>
        </a:accent6>
        <a:hlink>
          <a:srgbClr val="00B485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D_KO_GlobalCom2_KGUILD016[1] 2">
        <a:dk1>
          <a:srgbClr val="000000"/>
        </a:dk1>
        <a:lt1>
          <a:srgbClr val="4D4D4D"/>
        </a:lt1>
        <a:dk2>
          <a:srgbClr val="663300"/>
        </a:dk2>
        <a:lt2>
          <a:srgbClr val="FFCC66"/>
        </a:lt2>
        <a:accent1>
          <a:srgbClr val="E47200"/>
        </a:accent1>
        <a:accent2>
          <a:srgbClr val="959200"/>
        </a:accent2>
        <a:accent3>
          <a:srgbClr val="B8ADAA"/>
        </a:accent3>
        <a:accent4>
          <a:srgbClr val="404040"/>
        </a:accent4>
        <a:accent5>
          <a:srgbClr val="EFBCAA"/>
        </a:accent5>
        <a:accent6>
          <a:srgbClr val="878400"/>
        </a:accent6>
        <a:hlink>
          <a:srgbClr val="83AECF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D_KO_GlobalCom2_KGUILD016[1] 3">
        <a:dk1>
          <a:srgbClr val="000000"/>
        </a:dk1>
        <a:lt1>
          <a:srgbClr val="777777"/>
        </a:lt1>
        <a:dk2>
          <a:srgbClr val="006666"/>
        </a:dk2>
        <a:lt2>
          <a:srgbClr val="DBFDD1"/>
        </a:lt2>
        <a:accent1>
          <a:srgbClr val="79C35F"/>
        </a:accent1>
        <a:accent2>
          <a:srgbClr val="24463A"/>
        </a:accent2>
        <a:accent3>
          <a:srgbClr val="AAB8B8"/>
        </a:accent3>
        <a:accent4>
          <a:srgbClr val="656565"/>
        </a:accent4>
        <a:accent5>
          <a:srgbClr val="BEDEB6"/>
        </a:accent5>
        <a:accent6>
          <a:srgbClr val="203F34"/>
        </a:accent6>
        <a:hlink>
          <a:srgbClr val="43C4C7"/>
        </a:hlink>
        <a:folHlink>
          <a:srgbClr val="94004A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Settings\안상균\Local Settings\Temporary Internet Files\Content.IE5\0PA7GPY3\GD_KO_GlobalCom2_KGUILD016[1].pot</Template>
  <TotalTime>12332</TotalTime>
  <Words>357</Words>
  <Application>Microsoft Office PowerPoint</Application>
  <PresentationFormat>화면 슬라이드 쇼(4:3)</PresentationFormat>
  <Paragraphs>107</Paragraphs>
  <Slides>14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2</vt:i4>
      </vt:variant>
      <vt:variant>
        <vt:lpstr>포함된 OLE 서버</vt:lpstr>
      </vt:variant>
      <vt:variant>
        <vt:i4>3</vt:i4>
      </vt:variant>
      <vt:variant>
        <vt:lpstr>슬라이드 제목</vt:lpstr>
      </vt:variant>
      <vt:variant>
        <vt:i4>14</vt:i4>
      </vt:variant>
    </vt:vector>
  </HeadingPairs>
  <TitlesOfParts>
    <vt:vector size="30" baseType="lpstr">
      <vt:lpstr>굴림</vt:lpstr>
      <vt:lpstr>Arial</vt:lpstr>
      <vt:lpstr>맑은 고딕</vt:lpstr>
      <vt:lpstr>Wingdings</vt:lpstr>
      <vt:lpstr>Verdana</vt:lpstr>
      <vt:lpstr>Times New Roman</vt:lpstr>
      <vt:lpstr>한컴바탕</vt:lpstr>
      <vt:lpstr>돋움체</vt:lpstr>
      <vt:lpstr>Arial Black</vt:lpstr>
      <vt:lpstr>삼성 고딕체</vt:lpstr>
      <vt:lpstr>Arial Unicode MS</vt:lpstr>
      <vt:lpstr>GD_KO_GlobalCom2_KGUILD016[1]</vt:lpstr>
      <vt:lpstr>디자인 사용자 지정</vt:lpstr>
      <vt:lpstr>VISIO 5 드로잉</vt:lpstr>
      <vt:lpstr>비트맵 이미지</vt:lpstr>
      <vt:lpstr>Origin Graph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Company>VTEK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안상균</dc:creator>
  <cp:lastModifiedBy>chlee</cp:lastModifiedBy>
  <cp:revision>271</cp:revision>
  <cp:lastPrinted>2000-01-31T08:46:34Z</cp:lastPrinted>
  <dcterms:created xsi:type="dcterms:W3CDTF">2003-06-03T12:31:12Z</dcterms:created>
  <dcterms:modified xsi:type="dcterms:W3CDTF">2015-09-07T02:50:48Z</dcterms:modified>
</cp:coreProperties>
</file>