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38" r:id="rId2"/>
  </p:sldMasterIdLst>
  <p:notesMasterIdLst>
    <p:notesMasterId r:id="rId35"/>
  </p:notesMasterIdLst>
  <p:handoutMasterIdLst>
    <p:handoutMasterId r:id="rId36"/>
  </p:handoutMasterIdLst>
  <p:sldIdLst>
    <p:sldId id="266" r:id="rId3"/>
    <p:sldId id="314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0" r:id="rId27"/>
    <p:sldId id="361" r:id="rId28"/>
    <p:sldId id="362" r:id="rId29"/>
    <p:sldId id="363" r:id="rId30"/>
    <p:sldId id="364" r:id="rId31"/>
    <p:sldId id="365" r:id="rId32"/>
    <p:sldId id="366" r:id="rId33"/>
    <p:sldId id="367" r:id="rId34"/>
  </p:sldIdLst>
  <p:sldSz cx="9144000" cy="6858000" type="screen4x3"/>
  <p:notesSz cx="6858000" cy="9661525"/>
  <p:embeddedFontLst>
    <p:embeddedFont>
      <p:font typeface="맑은 고딕" pitchFamily="50" charset="-127"/>
      <p:regular r:id="rId37"/>
      <p:bold r:id="rId38"/>
    </p:embeddedFont>
    <p:embeddedFont>
      <p:font typeface="Verdana" pitchFamily="34" charset="0"/>
      <p:regular r:id="rId39"/>
      <p:bold r:id="rId40"/>
      <p:italic r:id="rId41"/>
      <p:boldItalic r:id="rId42"/>
    </p:embeddedFont>
    <p:embeddedFont>
      <p:font typeface="Arial Black" pitchFamily="34" charset="0"/>
      <p:bold r:id="rId43"/>
    </p:embeddedFont>
    <p:embeddedFont>
      <p:font typeface="한컴바탕" pitchFamily="18" charset="2"/>
      <p:regular r:id="rId44"/>
    </p:embeddedFont>
    <p:embeddedFont>
      <p:font typeface="Arial Unicode MS" pitchFamily="50" charset="-127"/>
      <p:regular r:id="rId45"/>
    </p:embeddedFont>
  </p:embeddedFontLst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FF"/>
    <a:srgbClr val="808080"/>
    <a:srgbClr val="CC9900"/>
    <a:srgbClr val="000000"/>
    <a:srgbClr val="B2B2B2"/>
    <a:srgbClr val="003300"/>
    <a:srgbClr val="003399"/>
    <a:srgbClr val="0066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08" autoAdjust="0"/>
    <p:restoredTop sz="93404" autoAdjust="0"/>
  </p:normalViewPr>
  <p:slideViewPr>
    <p:cSldViewPr snapToGrid="0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2.xml"/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48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98BF1BCE-1D1B-44CF-90DA-66B09CBAA0C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8675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14413" y="727075"/>
            <a:ext cx="4829175" cy="362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6648" y="4587239"/>
            <a:ext cx="5024704" cy="434746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325" y="0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t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325" y="9180471"/>
            <a:ext cx="2970676" cy="48105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780" tIns="45890" rIns="91780" bIns="45890" numCol="1" anchor="b" anchorCtr="0" compatLnSpc="1">
            <a:prstTxWarp prst="textNoShape">
              <a:avLst/>
            </a:prstTxWarp>
          </a:bodyPr>
          <a:lstStyle>
            <a:lvl1pPr algn="r" defTabSz="920170" eaLnBrk="0" latinLnBrk="0" hangingPunct="0">
              <a:defRPr kumimoji="0" sz="1100">
                <a:latin typeface="Times New Roman" pitchFamily="18" charset="0"/>
              </a:defRPr>
            </a:lvl1pPr>
          </a:lstStyle>
          <a:p>
            <a:pPr>
              <a:defRPr/>
            </a:pPr>
            <a:fld id="{58A688F3-A3B3-4A09-901A-3CB4E29C54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643"/>
            <a:fld id="{8A7EC5CC-AC5F-4932-82E2-1513C9283788}" type="slidenum">
              <a:rPr lang="ko-KR" altLang="en-US" smtClean="0"/>
              <a:pPr defTabSz="919643"/>
              <a:t>1</a:t>
            </a:fld>
            <a:endParaRPr lang="en-US" altLang="ko-KR" dirty="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19643"/>
            <a:fld id="{783E6D25-4FA1-4C08-AA4C-BDF87880B0F6}" type="slidenum">
              <a:rPr lang="ko-KR" altLang="en-US" smtClean="0"/>
              <a:pPr defTabSz="919643"/>
              <a:t>2</a:t>
            </a:fld>
            <a:endParaRPr lang="en-US" altLang="ko-KR" dirty="0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6" descr="장비사진 2"/>
          <p:cNvPicPr>
            <a:picLocks noChangeAspect="1" noChangeArrowheads="1"/>
          </p:cNvPicPr>
          <p:nvPr userDrawn="1"/>
        </p:nvPicPr>
        <p:blipFill>
          <a:blip r:embed="rId2" cstate="print">
            <a:lum bright="36000" contrast="-24000"/>
          </a:blip>
          <a:srcRect/>
          <a:stretch>
            <a:fillRect/>
          </a:stretch>
        </p:blipFill>
        <p:spPr bwMode="auto">
          <a:xfrm>
            <a:off x="0" y="1828800"/>
            <a:ext cx="9144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307"/>
          <p:cNvSpPr txBox="1">
            <a:spLocks noChangeArrowheads="1"/>
          </p:cNvSpPr>
          <p:nvPr userDrawn="1"/>
        </p:nvSpPr>
        <p:spPr bwMode="auto">
          <a:xfrm>
            <a:off x="896293" y="3286408"/>
            <a:ext cx="7740713" cy="40011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2000" spc="600" dirty="0">
                <a:solidFill>
                  <a:srgbClr val="FFFFFF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삼성 고딕체" pitchFamily="18" charset="-127"/>
                <a:ea typeface="삼성 고딕체" pitchFamily="18" charset="-127"/>
              </a:rPr>
              <a:t>Automatic Optical Inspection System</a:t>
            </a:r>
            <a:endParaRPr lang="ko-KR" altLang="en-US" sz="2000" spc="600" dirty="0">
              <a:solidFill>
                <a:srgbClr val="FFFFFF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삼성 고딕체" pitchFamily="18" charset="-127"/>
              <a:ea typeface="삼성 고딕체" pitchFamily="18" charset="-127"/>
            </a:endParaRPr>
          </a:p>
        </p:txBody>
      </p:sp>
      <p:pic>
        <p:nvPicPr>
          <p:cNvPr id="6" name="Picture 1033" descr="Signature(한글세로)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32256" y="5256213"/>
            <a:ext cx="1792288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0" y="895350"/>
            <a:ext cx="9144000" cy="609600"/>
          </a:xfrm>
          <a:effectLst/>
        </p:spPr>
        <p:txBody>
          <a:bodyPr/>
          <a:lstStyle>
            <a:lvl1pPr>
              <a:defRPr>
                <a:solidFill>
                  <a:srgbClr val="0000FF"/>
                </a:solidFill>
                <a:latin typeface="Verdana" pitchFamily="34" charset="0"/>
                <a:ea typeface="Arial Unicode MS" pitchFamily="50" charset="-127"/>
                <a:cs typeface="Arial Unicode MS" pitchFamily="50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5124450"/>
            <a:ext cx="91440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>
                <a:solidFill>
                  <a:srgbClr val="0000FF"/>
                </a:solidFill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 bwMode="black">
          <a:xfrm>
            <a:off x="5943600" y="61722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2"/>
                </a:solidFill>
                <a:latin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pic>
        <p:nvPicPr>
          <p:cNvPr id="8" name="Picture 2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3906" y="5898035"/>
            <a:ext cx="3295650" cy="40005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E70D9-412B-45C0-8A3F-54C4736C411C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BC028-A541-4DC0-9373-636DA4EC0B2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F16B6-0FE4-4C35-BAB5-5BB67346648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07BE8-A575-4CB9-BC2C-99425A6CD8A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97765-0C25-4EC0-BA5B-9ABAAF28029A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973B7-CED0-4478-828B-D7CC7AF900C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081E4-775D-422D-9ECA-CA4C480E48B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76380-65A0-4CD1-986D-6250E02865E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1083C-1609-4740-9A6A-78386EDFDF6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79D94-4FD2-4537-80C3-209782A051F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1F664-8DB4-451D-B1B1-84F4E6654BE3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3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BE8CA-B072-420E-A257-EC3537E4FA1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1B66B-E049-48C2-B9C2-34D6465F82B2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7A572-7654-4F70-A2E7-FB41A8DED02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6BB99-7B7B-4FF2-BE2F-EF36DFB3B9B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3531F-3B3A-4365-9346-6A3C60489FA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17C14-3573-4E6A-9D29-38E5DF362DDF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94A02-27DA-4888-90B4-3E86B9DC84D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975475" y="0"/>
            <a:ext cx="2168525" cy="63023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66725" y="0"/>
            <a:ext cx="6356350" cy="63023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0CBBB-2D6D-4EF4-9A34-C773736B0921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32C9F-995D-4AC8-87E6-F0EC4B97AF3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66725" y="981075"/>
            <a:ext cx="4094163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13288" y="981075"/>
            <a:ext cx="4095750" cy="53213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87DB2-AB4C-45D9-81B9-81EAF7D399E8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DC4C9-127C-4B32-8CE4-75E220F4B5A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66725" y="981075"/>
            <a:ext cx="8342313" cy="5321300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B3658-FCD5-477A-B24D-CC0BAD9E60A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935D9-E1D1-4890-B410-74D3C31CEA7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1323975" y="0"/>
            <a:ext cx="7820025" cy="742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6725" y="98107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713288" y="98107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6725" y="3717925"/>
            <a:ext cx="4094163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3288" y="3717925"/>
            <a:ext cx="4095750" cy="2584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B36A9-6B20-4965-93CC-A20F4D270E45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75E20-A5F8-470E-9401-F427A9B0717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 descr="Signature(한글가로)"/>
          <p:cNvPicPr>
            <a:picLocks noChangeAspect="1" noChangeArrowheads="1"/>
          </p:cNvPicPr>
          <p:nvPr userDrawn="1"/>
        </p:nvPicPr>
        <p:blipFill>
          <a:blip r:embed="rId16" cstate="print">
            <a:lum contrast="42000"/>
          </a:blip>
          <a:srcRect/>
          <a:stretch>
            <a:fillRect/>
          </a:stretch>
        </p:blipFill>
        <p:spPr bwMode="auto">
          <a:xfrm>
            <a:off x="65903" y="82378"/>
            <a:ext cx="2430162" cy="56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31"/>
          <p:cNvPicPr>
            <a:picLocks noChangeAspect="1" noChangeArrowheads="1"/>
          </p:cNvPicPr>
          <p:nvPr userDrawn="1"/>
        </p:nvPicPr>
        <p:blipFill>
          <a:blip r:embed="rId17" cstate="print">
            <a:lum bright="10000" contrast="10000"/>
          </a:blip>
          <a:srcRect l="20155" t="14705"/>
          <a:stretch>
            <a:fillRect/>
          </a:stretch>
        </p:blipFill>
        <p:spPr bwMode="auto">
          <a:xfrm>
            <a:off x="0" y="809625"/>
            <a:ext cx="9144000" cy="6048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307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6725" y="981075"/>
            <a:ext cx="8342313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quarter" idx="2"/>
          </p:nvPr>
        </p:nvSpPr>
        <p:spPr bwMode="black">
          <a:xfrm>
            <a:off x="177800" y="6537325"/>
            <a:ext cx="19050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+mn-lt"/>
                <a:ea typeface="+mj-ea"/>
              </a:defRPr>
            </a:lvl1pPr>
          </a:lstStyle>
          <a:p>
            <a:pPr>
              <a:defRPr/>
            </a:pPr>
            <a:fld id="{C2C011D8-5906-41D4-BC0A-0B0364FCEF80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8021638" y="6421438"/>
            <a:ext cx="9144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Arial Black" pitchFamily="34" charset="0"/>
                <a:ea typeface="+mj-ea"/>
              </a:defRPr>
            </a:lvl1pPr>
          </a:lstStyle>
          <a:p>
            <a:pPr>
              <a:defRPr/>
            </a:pPr>
            <a:fld id="{7112CD44-4479-48A2-9AD5-11B206D72B0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3078" name="Picture 35"/>
          <p:cNvPicPr>
            <a:picLocks noChangeAspect="1" noChangeArrowheads="1"/>
          </p:cNvPicPr>
          <p:nvPr userDrawn="1"/>
        </p:nvPicPr>
        <p:blipFill>
          <a:blip r:embed="rId18" cstate="print">
            <a:lum bright="48000" contrast="52000"/>
          </a:blip>
          <a:srcRect/>
          <a:stretch>
            <a:fillRect/>
          </a:stretch>
        </p:blipFill>
        <p:spPr bwMode="auto">
          <a:xfrm>
            <a:off x="1309817" y="0"/>
            <a:ext cx="7834184" cy="7493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09816" y="0"/>
            <a:ext cx="7834184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5791" dir="2021404" algn="ctr" rotWithShape="0">
              <a:schemeClr val="bg2">
                <a:alpha val="50000"/>
              </a:schemeClr>
            </a:outerShdw>
          </a:effec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   </a:t>
            </a:r>
            <a:endParaRPr lang="en-US" altLang="ko-KR" dirty="0" smtClean="0"/>
          </a:p>
        </p:txBody>
      </p:sp>
      <p:pic>
        <p:nvPicPr>
          <p:cNvPr id="9" name="Picture 27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847071" y="6515874"/>
            <a:ext cx="1631092" cy="342126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7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</p:sldLayoutIdLst>
  <p:hf hdr="0" ftr="0"/>
  <p:txStyles>
    <p:titleStyle>
      <a:lvl1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2pPr>
      <a:lvl3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3pPr>
      <a:lvl4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4pPr>
      <a:lvl5pPr algn="ctr" rtl="0" eaLnBrk="0" fontAlgn="base" latinLnBrk="1" hangingPunct="0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5pPr>
      <a:lvl6pPr marL="4572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6pPr>
      <a:lvl7pPr marL="9144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7pPr>
      <a:lvl8pPr marL="13716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8pPr>
      <a:lvl9pPr marL="1828800" algn="ctr" rtl="0" fontAlgn="base" latinLnBrk="1">
        <a:lnSpc>
          <a:spcPct val="80000"/>
        </a:lnSpc>
        <a:spcBef>
          <a:spcPct val="0"/>
        </a:spcBef>
        <a:spcAft>
          <a:spcPct val="0"/>
        </a:spcAft>
        <a:defRPr kumimoji="1" sz="3000">
          <a:solidFill>
            <a:srgbClr val="FFFFFF"/>
          </a:solidFill>
          <a:latin typeface="Arial" pitchFamily="34" charset="0"/>
          <a:ea typeface="돋움체" pitchFamily="49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bg1"/>
        </a:buClr>
        <a:buFont typeface="Wingdings" pitchFamily="2" charset="2"/>
        <a:buChar char="§"/>
        <a:defRPr kumimoji="1" sz="20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kumimoji="1" sz="1600">
          <a:solidFill>
            <a:srgbClr val="000099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bg2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1400">
          <a:solidFill>
            <a:schemeClr val="bg2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EF6AC-9FFF-4310-8306-60BCE7548FC6}" type="datetimeFigureOut">
              <a:rPr lang="ko-KR" altLang="en-US" smtClean="0"/>
              <a:pPr/>
              <a:t>2015-09-07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945C7-5EF3-4FE6-8DBC-CC5339B0CDC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sishome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osistechnology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3.avi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076700"/>
            <a:ext cx="9144000" cy="817563"/>
          </a:xfrm>
          <a:noFill/>
        </p:spPr>
        <p:txBody>
          <a:bodyPr lIns="91440" tIns="45720" rIns="91440" bIns="45720"/>
          <a:lstStyle/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www.posishome</a:t>
            </a:r>
            <a:r>
              <a:rPr lang="ko-KR" altLang="en-US" sz="1800" b="1" dirty="0" smtClean="0">
                <a:solidFill>
                  <a:schemeClr val="bg2"/>
                </a:solidFill>
                <a:hlinkClick r:id="rId3"/>
              </a:rPr>
              <a:t>.</a:t>
            </a:r>
            <a:r>
              <a:rPr lang="en-US" altLang="ko-KR" sz="1800" b="1" dirty="0" smtClean="0">
                <a:solidFill>
                  <a:schemeClr val="bg2"/>
                </a:solidFill>
                <a:hlinkClick r:id="rId3"/>
              </a:rPr>
              <a:t>co.kr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r>
              <a:rPr lang="en-US" altLang="ko-KR" sz="1800" b="1" dirty="0" smtClean="0">
                <a:solidFill>
                  <a:schemeClr val="bg2"/>
                </a:solidFill>
                <a:hlinkClick r:id="rId4"/>
              </a:rPr>
              <a:t>www.posistechnology.com</a:t>
            </a:r>
            <a:endParaRPr lang="en-US" altLang="ko-KR" sz="1800" b="1" dirty="0" smtClean="0">
              <a:solidFill>
                <a:schemeClr val="bg2"/>
              </a:solidFill>
            </a:endParaRPr>
          </a:p>
          <a:p>
            <a:pPr eaLnBrk="1" hangingPunct="1"/>
            <a:endParaRPr lang="ko-KR" altLang="en-US" sz="1800" b="1" dirty="0" smtClean="0">
              <a:solidFill>
                <a:schemeClr val="bg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8408" y="491256"/>
            <a:ext cx="8264769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6000" b="1" i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Posis</a:t>
            </a:r>
            <a:r>
              <a:rPr lang="en-US" altLang="ko-KR" sz="6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 Technology</a:t>
            </a:r>
            <a:endParaRPr lang="ko-KR" altLang="en-US" sz="6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1828800" y="1346091"/>
            <a:ext cx="5602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531813" indent="-531813" defTabSz="982663" eaLnBrk="1" hangingPunct="1">
              <a:defRPr/>
            </a:pPr>
            <a:r>
              <a:rPr lang="en-US" altLang="ko-KR" sz="2900" dirty="0" smtClean="0"/>
              <a:t>1. Inspection System</a:t>
            </a:r>
            <a:endParaRPr lang="en-US" altLang="ko-KR" sz="2900" dirty="0" smtClean="0"/>
          </a:p>
        </p:txBody>
      </p:sp>
      <p:sp>
        <p:nvSpPr>
          <p:cNvPr id="7" name="날짜 개체 틀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B3DF0A5-5C2A-4E6C-9ED3-2663D23438F6}" type="datetime1">
              <a:rPr lang="ko-KR" altLang="en-US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2C5EF0E-DA28-4ADF-BD2E-C619E39A323F}" type="slidenum">
              <a:rPr lang="ko-KR" altLang="en-US"/>
              <a:pPr>
                <a:defRPr/>
              </a:pPr>
              <a:t>2</a:t>
            </a:fld>
            <a:endParaRPr lang="en-US" altLang="ko-KR"/>
          </a:p>
        </p:txBody>
      </p:sp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5316538" y="1498600"/>
            <a:ext cx="3289300" cy="410845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bg1"/>
              </a:buClr>
              <a:buFont typeface="Wingdings" pitchFamily="2" charset="2"/>
              <a:buChar char="§"/>
            </a:pPr>
            <a:endParaRPr lang="ko-KR" altLang="en-US" sz="1800">
              <a:solidFill>
                <a:schemeClr val="bg2"/>
              </a:solidFill>
              <a:latin typeface="Arial" pitchFamily="34" charset="0"/>
              <a:ea typeface="돋움체" pitchFamily="49" charset="-127"/>
            </a:endParaRPr>
          </a:p>
        </p:txBody>
      </p:sp>
      <p:pic>
        <p:nvPicPr>
          <p:cNvPr id="11" name="Picture 10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8330" y="1535736"/>
            <a:ext cx="462915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Camera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E3E70D9-412B-45C0-8A3F-54C4736C411C}" type="datetime1">
              <a:rPr lang="ko-KR" altLang="en-US" smtClean="0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11BC028-A541-4DC0-9373-636DA4EC0B23}" type="slidenum">
              <a:rPr lang="ko-KR" altLang="en-US" smtClean="0"/>
              <a:pPr>
                <a:defRPr/>
              </a:pPr>
              <a:t>3</a:t>
            </a:fld>
            <a:endParaRPr lang="en-US" altLang="ko-KR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09600" y="1373447"/>
            <a:ext cx="52260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#</a:t>
            </a:r>
            <a:r>
              <a:rPr lang="en-US" altLang="ko-KR" sz="2000" b="1">
                <a:latin typeface="Times New Roman" pitchFamily="18" charset="0"/>
              </a:rPr>
              <a:t> Benefits of Line Scan Camera</a:t>
            </a: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  <a:buFontTx/>
              <a:buChar char="•"/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Low – cost</a:t>
            </a:r>
          </a:p>
          <a:p>
            <a:pPr marL="457200" indent="-457200">
              <a:lnSpc>
                <a:spcPct val="130000"/>
              </a:lnSpc>
              <a:buFontTx/>
              <a:buChar char="•"/>
            </a:pPr>
            <a:r>
              <a:rPr lang="en-US" altLang="ko-KR" sz="1800" b="1">
                <a:latin typeface="Swiss 721 SWA" pitchFamily="34" charset="0"/>
              </a:rPr>
              <a:t>High Dynamic Range</a:t>
            </a:r>
          </a:p>
          <a:p>
            <a:pPr marL="457200" indent="-457200">
              <a:lnSpc>
                <a:spcPct val="130000"/>
              </a:lnSpc>
              <a:buFontTx/>
              <a:buChar char="•"/>
            </a:pPr>
            <a:r>
              <a:rPr lang="en-US" altLang="ko-KR" sz="1800" b="1">
                <a:latin typeface="Swiss 721 SWA" pitchFamily="34" charset="0"/>
              </a:rPr>
              <a:t>High Sensitivity</a:t>
            </a:r>
          </a:p>
          <a:p>
            <a:pPr marL="457200" indent="-457200">
              <a:lnSpc>
                <a:spcPct val="130000"/>
              </a:lnSpc>
              <a:buFontTx/>
              <a:buChar char="•"/>
            </a:pPr>
            <a:r>
              <a:rPr lang="en-US" altLang="ko-KR" sz="1800" b="1">
                <a:latin typeface="Swiss 721 SWA" pitchFamily="34" charset="0"/>
              </a:rPr>
              <a:t>Fast Scanning without expensive strobing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22300" y="3438784"/>
            <a:ext cx="575945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# Consideration Point Before Choosing the Camera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1.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제품의 특성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–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투과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,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반사 조명</a:t>
            </a: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2.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제품과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defect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의 투과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or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반사 스펙트럼 성향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.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3. Defect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의 종류 </a:t>
            </a: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4.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검출 사이즈에 대한 한계 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FOV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와 관계</a:t>
            </a: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5.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제품의 이송속도</a:t>
            </a:r>
            <a:endParaRPr lang="ko-KR" altLang="en-US" sz="1800" b="1">
              <a:latin typeface="Swiss 721 SW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Camera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E3E70D9-412B-45C0-8A3F-54C4736C411C}" type="datetime1">
              <a:rPr lang="ko-KR" altLang="en-US" smtClean="0"/>
              <a:pPr>
                <a:defRPr/>
              </a:pPr>
              <a:t>2015-09-07</a:t>
            </a:fld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11BC028-A541-4DC0-9373-636DA4EC0B23}" type="slidenum">
              <a:rPr lang="ko-KR" altLang="en-US" smtClean="0"/>
              <a:pPr>
                <a:defRPr/>
              </a:pPr>
              <a:t>4</a:t>
            </a:fld>
            <a:endParaRPr lang="en-US" altLang="ko-KR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28650" y="1984375"/>
            <a:ext cx="7689850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</a:rPr>
              <a:t># Specifications of Line Scan Camera(Example : Dalsa Spyder SP-14)</a:t>
            </a:r>
          </a:p>
        </p:txBody>
      </p:sp>
      <p:graphicFrame>
        <p:nvGraphicFramePr>
          <p:cNvPr id="7" name="Group 219"/>
          <p:cNvGraphicFramePr>
            <a:graphicFrameLocks noGrp="1"/>
          </p:cNvGraphicFramePr>
          <p:nvPr/>
        </p:nvGraphicFramePr>
        <p:xfrm>
          <a:off x="228600" y="2590800"/>
          <a:ext cx="6172200" cy="3505201"/>
        </p:xfrm>
        <a:graphic>
          <a:graphicData uri="http://schemas.openxmlformats.org/drawingml/2006/table">
            <a:tbl>
              <a:tblPr/>
              <a:tblGrid>
                <a:gridCol w="1371600"/>
                <a:gridCol w="1600200"/>
                <a:gridCol w="1752600"/>
                <a:gridCol w="1447800"/>
              </a:tblGrid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# of pixels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2048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Data Format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8-bit LVDS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Pixel Size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14 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㎛ X 14 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Response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12-96DN(nJ/cm</a:t>
                      </a:r>
                      <a:r>
                        <a:rPr kumimoji="1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2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Aperture Size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28.7 mm X 14 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wiss 721 SWA" pitchFamily="34" charset="0"/>
                          <a:ea typeface="한컴바탕" pitchFamily="18" charset="2"/>
                          <a:cs typeface="한컴바탕" pitchFamily="18" charset="2"/>
                        </a:rPr>
                        <a:t>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Dynamic Range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Up to 830:1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Lens Mount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F-mount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Gain Range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1-8x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Max. Line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18.7 kHz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Operating Temp.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0-50 </a:t>
                      </a: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체" pitchFamily="49" charset="-127"/>
                          <a:ea typeface="한컴바탕" pitchFamily="18" charset="2"/>
                          <a:cs typeface="한컴바탕" pitchFamily="18" charset="2"/>
                        </a:rPr>
                        <a:t>℃ </a:t>
                      </a:r>
                      <a:endParaRPr kumimoji="1" lang="en-US" altLang="ko-K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체" pitchFamily="49" charset="-127"/>
                        <a:ea typeface="굴림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Data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40 MHz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Power Dissipation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체" pitchFamily="49" charset="-127"/>
                          <a:ea typeface="굴림체" pitchFamily="49" charset="-127"/>
                        </a:rPr>
                        <a:t>&lt;6W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grpSp>
        <p:nvGrpSpPr>
          <p:cNvPr id="8" name="Group 212"/>
          <p:cNvGrpSpPr>
            <a:grpSpLocks/>
          </p:cNvGrpSpPr>
          <p:nvPr/>
        </p:nvGrpSpPr>
        <p:grpSpPr bwMode="auto">
          <a:xfrm>
            <a:off x="6705600" y="3048000"/>
            <a:ext cx="2362200" cy="2124075"/>
            <a:chOff x="4398" y="1956"/>
            <a:chExt cx="1200" cy="1158"/>
          </a:xfrm>
        </p:grpSpPr>
        <p:pic>
          <p:nvPicPr>
            <p:cNvPr id="9" name="Picture 20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12" y="1968"/>
              <a:ext cx="1026" cy="1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" name="Picture 2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64" y="3024"/>
              <a:ext cx="1134" cy="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1" name="Picture 2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98" y="1956"/>
              <a:ext cx="114" cy="10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2" name="Text Box 213"/>
          <p:cNvSpPr txBox="1">
            <a:spLocks noChangeArrowheads="1"/>
          </p:cNvSpPr>
          <p:nvPr/>
        </p:nvSpPr>
        <p:spPr bwMode="auto">
          <a:xfrm rot="16272070">
            <a:off x="5628481" y="3982244"/>
            <a:ext cx="19716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Responsivity</a:t>
            </a:r>
            <a:r>
              <a:rPr lang="en-US" altLang="ko-KR" sz="1000" b="1"/>
              <a:t> [DN(nJ/cm2)]</a:t>
            </a:r>
          </a:p>
        </p:txBody>
      </p:sp>
      <p:sp>
        <p:nvSpPr>
          <p:cNvPr id="13" name="Text Box 214"/>
          <p:cNvSpPr txBox="1">
            <a:spLocks noChangeArrowheads="1"/>
          </p:cNvSpPr>
          <p:nvPr/>
        </p:nvSpPr>
        <p:spPr bwMode="auto">
          <a:xfrm>
            <a:off x="7267575" y="5105400"/>
            <a:ext cx="13430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200" b="1"/>
              <a:t>Wavelength(nm)</a:t>
            </a:r>
            <a:endParaRPr lang="en-US" altLang="ko-KR" sz="1000" b="1"/>
          </a:p>
        </p:txBody>
      </p:sp>
      <p:sp>
        <p:nvSpPr>
          <p:cNvPr id="14" name="Text Box 215"/>
          <p:cNvSpPr txBox="1">
            <a:spLocks noChangeArrowheads="1"/>
          </p:cNvSpPr>
          <p:nvPr/>
        </p:nvSpPr>
        <p:spPr bwMode="auto">
          <a:xfrm>
            <a:off x="6553200" y="2667000"/>
            <a:ext cx="256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400" b="1"/>
              <a:t>SP-14 Responsivity(8x gain)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Text Box 2053"/>
          <p:cNvSpPr txBox="1">
            <a:spLocks noChangeArrowheads="1"/>
          </p:cNvSpPr>
          <p:nvPr/>
        </p:nvSpPr>
        <p:spPr bwMode="auto">
          <a:xfrm>
            <a:off x="1752600" y="58624"/>
            <a:ext cx="52657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 dirty="0">
                <a:latin typeface="Times New Roman" pitchFamily="18" charset="0"/>
              </a:rPr>
              <a:t> Calculation of Working Distance ; Single Lens</a:t>
            </a:r>
          </a:p>
        </p:txBody>
      </p:sp>
      <p:sp>
        <p:nvSpPr>
          <p:cNvPr id="44040" name="Text Box 2056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44209" name="Rectangle 2225"/>
          <p:cNvSpPr>
            <a:spLocks noChangeArrowheads="1"/>
          </p:cNvSpPr>
          <p:nvPr/>
        </p:nvSpPr>
        <p:spPr bwMode="auto">
          <a:xfrm>
            <a:off x="3146425" y="4997450"/>
            <a:ext cx="3962400" cy="990600"/>
          </a:xfrm>
          <a:prstGeom prst="rect">
            <a:avLst/>
          </a:prstGeom>
          <a:solidFill>
            <a:schemeClr val="hlink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4210" name="AutoShape 2226"/>
          <p:cNvSpPr>
            <a:spLocks noChangeArrowheads="1"/>
          </p:cNvSpPr>
          <p:nvPr/>
        </p:nvSpPr>
        <p:spPr bwMode="auto">
          <a:xfrm>
            <a:off x="4899025" y="4311650"/>
            <a:ext cx="2819400" cy="381000"/>
          </a:xfrm>
          <a:prstGeom prst="wedgeRoundRectCallout">
            <a:avLst>
              <a:gd name="adj1" fmla="val -39356"/>
              <a:gd name="adj2" fmla="val 79167"/>
              <a:gd name="adj3" fmla="val 16667"/>
            </a:avLst>
          </a:prstGeom>
          <a:solidFill>
            <a:srgbClr val="DDFF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ko-KR" sz="1600" b="1"/>
          </a:p>
        </p:txBody>
      </p:sp>
      <p:sp>
        <p:nvSpPr>
          <p:cNvPr id="44211" name="AutoShape 2227"/>
          <p:cNvSpPr>
            <a:spLocks noChangeArrowheads="1"/>
          </p:cNvSpPr>
          <p:nvPr/>
        </p:nvSpPr>
        <p:spPr bwMode="auto">
          <a:xfrm>
            <a:off x="3603625" y="5149850"/>
            <a:ext cx="2362200" cy="533400"/>
          </a:xfrm>
          <a:prstGeom prst="wedgeRoundRectCallout">
            <a:avLst>
              <a:gd name="adj1" fmla="val -55444"/>
              <a:gd name="adj2" fmla="val 47023"/>
              <a:gd name="adj3" fmla="val 16667"/>
            </a:avLst>
          </a:prstGeom>
          <a:solidFill>
            <a:srgbClr val="DDFF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ko-KR" sz="1600" b="1"/>
          </a:p>
        </p:txBody>
      </p:sp>
      <p:sp>
        <p:nvSpPr>
          <p:cNvPr id="44213" name="Text Box 2229"/>
          <p:cNvSpPr txBox="1">
            <a:spLocks noChangeArrowheads="1"/>
          </p:cNvSpPr>
          <p:nvPr/>
        </p:nvSpPr>
        <p:spPr bwMode="auto">
          <a:xfrm>
            <a:off x="714375" y="2020888"/>
            <a:ext cx="8201025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Type 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Line Scan Camera (Digital, Analog)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# Resolution of Camera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</a:t>
            </a:r>
            <a:r>
              <a:rPr lang="en-US" altLang="ko-KR" sz="1600" b="1">
                <a:solidFill>
                  <a:srgbClr val="FF0000"/>
                </a:solidFill>
              </a:rPr>
              <a:t>Spatial Resolution</a:t>
            </a:r>
            <a:r>
              <a:rPr lang="en-US" altLang="ko-KR" sz="1600" b="1"/>
              <a:t> : 1, 2, 5 k (1024, 2048, 5120 pixels) &lt;= </a:t>
            </a:r>
            <a:r>
              <a:rPr lang="en-US" altLang="ko-KR" sz="1600" b="1">
                <a:solidFill>
                  <a:srgbClr val="0000FF"/>
                </a:solidFill>
              </a:rPr>
              <a:t>Camera Scan Direction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</a:t>
            </a:r>
            <a:r>
              <a:rPr lang="en-US" altLang="ko-KR" sz="1600" b="1">
                <a:solidFill>
                  <a:srgbClr val="FF0000"/>
                </a:solidFill>
              </a:rPr>
              <a:t>Temporal Resolution</a:t>
            </a:r>
            <a:r>
              <a:rPr lang="en-US" altLang="ko-KR" sz="1600" b="1"/>
              <a:t> : 10, 20, 30, 40 MHz &lt;= </a:t>
            </a:r>
            <a:r>
              <a:rPr lang="en-US" altLang="ko-KR" sz="1600" b="1">
                <a:solidFill>
                  <a:srgbClr val="0000FF"/>
                </a:solidFill>
              </a:rPr>
              <a:t>Sample Progress Direction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ex) Dalsa Line Scan Camera(2 k, 40 M) : 2048 pixels, 40 MHz(18.7 kHz/line)</a:t>
            </a:r>
          </a:p>
        </p:txBody>
      </p:sp>
      <p:sp>
        <p:nvSpPr>
          <p:cNvPr id="44214" name="Rectangle 2230"/>
          <p:cNvSpPr>
            <a:spLocks noChangeArrowheads="1"/>
          </p:cNvSpPr>
          <p:nvPr/>
        </p:nvSpPr>
        <p:spPr bwMode="auto">
          <a:xfrm>
            <a:off x="3222625" y="5073650"/>
            <a:ext cx="76200" cy="838200"/>
          </a:xfrm>
          <a:prstGeom prst="rect">
            <a:avLst/>
          </a:prstGeom>
          <a:noFill/>
          <a:ln w="19050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4215" name="Line 2231"/>
          <p:cNvSpPr>
            <a:spLocks noChangeShapeType="1"/>
          </p:cNvSpPr>
          <p:nvPr/>
        </p:nvSpPr>
        <p:spPr bwMode="auto">
          <a:xfrm flipV="1">
            <a:off x="3375025" y="5111750"/>
            <a:ext cx="0" cy="7620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4216" name="Line 2232"/>
          <p:cNvSpPr>
            <a:spLocks noChangeShapeType="1"/>
          </p:cNvSpPr>
          <p:nvPr/>
        </p:nvSpPr>
        <p:spPr bwMode="auto">
          <a:xfrm>
            <a:off x="3603625" y="4845050"/>
            <a:ext cx="3048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4217" name="Text Box 2233"/>
          <p:cNvSpPr txBox="1">
            <a:spLocks noChangeArrowheads="1"/>
          </p:cNvSpPr>
          <p:nvPr/>
        </p:nvSpPr>
        <p:spPr bwMode="auto">
          <a:xfrm>
            <a:off x="3563938" y="5226050"/>
            <a:ext cx="2381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Camera Scan Direction</a:t>
            </a:r>
          </a:p>
        </p:txBody>
      </p:sp>
      <p:sp>
        <p:nvSpPr>
          <p:cNvPr id="44218" name="Text Box 2234"/>
          <p:cNvSpPr txBox="1">
            <a:spLocks noChangeArrowheads="1"/>
          </p:cNvSpPr>
          <p:nvPr/>
        </p:nvSpPr>
        <p:spPr bwMode="auto">
          <a:xfrm>
            <a:off x="4975225" y="4311650"/>
            <a:ext cx="2719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Sample Progress Direction</a:t>
            </a:r>
          </a:p>
        </p:txBody>
      </p:sp>
      <p:sp>
        <p:nvSpPr>
          <p:cNvPr id="44219" name="Line 2235"/>
          <p:cNvSpPr>
            <a:spLocks noChangeShapeType="1"/>
          </p:cNvSpPr>
          <p:nvPr/>
        </p:nvSpPr>
        <p:spPr bwMode="auto">
          <a:xfrm>
            <a:off x="3146425" y="6140450"/>
            <a:ext cx="38862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4220" name="Line 2236"/>
          <p:cNvSpPr>
            <a:spLocks noChangeShapeType="1"/>
          </p:cNvSpPr>
          <p:nvPr/>
        </p:nvSpPr>
        <p:spPr bwMode="auto">
          <a:xfrm>
            <a:off x="2994025" y="4997450"/>
            <a:ext cx="0" cy="9906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4221" name="Text Box 2237"/>
          <p:cNvSpPr txBox="1">
            <a:spLocks noChangeArrowheads="1"/>
          </p:cNvSpPr>
          <p:nvPr/>
        </p:nvSpPr>
        <p:spPr bwMode="auto">
          <a:xfrm>
            <a:off x="4044950" y="6140450"/>
            <a:ext cx="2138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0000FF"/>
                </a:solidFill>
              </a:rPr>
              <a:t>Temporal Resolution</a:t>
            </a:r>
          </a:p>
        </p:txBody>
      </p:sp>
      <p:sp>
        <p:nvSpPr>
          <p:cNvPr id="44222" name="Text Box 2238"/>
          <p:cNvSpPr txBox="1">
            <a:spLocks noChangeArrowheads="1"/>
          </p:cNvSpPr>
          <p:nvPr/>
        </p:nvSpPr>
        <p:spPr bwMode="auto">
          <a:xfrm>
            <a:off x="1012825" y="5226050"/>
            <a:ext cx="1892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0000FF"/>
                </a:solidFill>
              </a:rPr>
              <a:t>Spatial Resolution</a:t>
            </a:r>
          </a:p>
        </p:txBody>
      </p:sp>
      <p:sp>
        <p:nvSpPr>
          <p:cNvPr id="44223" name="Text Box 2239"/>
          <p:cNvSpPr txBox="1">
            <a:spLocks noChangeArrowheads="1"/>
          </p:cNvSpPr>
          <p:nvPr/>
        </p:nvSpPr>
        <p:spPr bwMode="auto">
          <a:xfrm>
            <a:off x="381000" y="1417638"/>
            <a:ext cx="13128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2. Camera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Text Box 1029"/>
          <p:cNvSpPr txBox="1">
            <a:spLocks noChangeArrowheads="1"/>
          </p:cNvSpPr>
          <p:nvPr/>
        </p:nvSpPr>
        <p:spPr bwMode="auto">
          <a:xfrm>
            <a:off x="1752600" y="102584"/>
            <a:ext cx="52657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 dirty="0">
                <a:latin typeface="Times New Roman" pitchFamily="18" charset="0"/>
              </a:rPr>
              <a:t> Calculation of Working Distance ; Single Lens</a:t>
            </a:r>
          </a:p>
        </p:txBody>
      </p:sp>
      <p:sp>
        <p:nvSpPr>
          <p:cNvPr id="52231" name="Text Box 1031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52245" name="Text Box 1045"/>
          <p:cNvSpPr txBox="1">
            <a:spLocks noChangeArrowheads="1"/>
          </p:cNvSpPr>
          <p:nvPr/>
        </p:nvSpPr>
        <p:spPr bwMode="auto">
          <a:xfrm>
            <a:off x="381000" y="1417638"/>
            <a:ext cx="131286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2. Camera</a:t>
            </a:r>
          </a:p>
        </p:txBody>
      </p:sp>
      <p:sp>
        <p:nvSpPr>
          <p:cNvPr id="52246" name="AutoShape 1046"/>
          <p:cNvSpPr>
            <a:spLocks noChangeArrowheads="1"/>
          </p:cNvSpPr>
          <p:nvPr/>
        </p:nvSpPr>
        <p:spPr bwMode="auto">
          <a:xfrm>
            <a:off x="3606800" y="2908300"/>
            <a:ext cx="762000" cy="685800"/>
          </a:xfrm>
          <a:prstGeom prst="can">
            <a:avLst>
              <a:gd name="adj" fmla="val 41667"/>
            </a:avLst>
          </a:prstGeom>
          <a:solidFill>
            <a:srgbClr val="4D4D4D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47" name="AutoShape 1047"/>
          <p:cNvSpPr>
            <a:spLocks noChangeArrowheads="1"/>
          </p:cNvSpPr>
          <p:nvPr/>
        </p:nvSpPr>
        <p:spPr bwMode="auto">
          <a:xfrm>
            <a:off x="3671888" y="2779713"/>
            <a:ext cx="641350" cy="344487"/>
          </a:xfrm>
          <a:prstGeom prst="can">
            <a:avLst>
              <a:gd name="adj" fmla="val 41667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48" name="AutoShape 1048"/>
          <p:cNvSpPr>
            <a:spLocks noChangeArrowheads="1"/>
          </p:cNvSpPr>
          <p:nvPr/>
        </p:nvSpPr>
        <p:spPr bwMode="auto">
          <a:xfrm>
            <a:off x="3505200" y="1676400"/>
            <a:ext cx="1066800" cy="1203325"/>
          </a:xfrm>
          <a:prstGeom prst="cube">
            <a:avLst>
              <a:gd name="adj" fmla="val 25000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2249" name="AutoShape 1049"/>
          <p:cNvSpPr>
            <a:spLocks noChangeArrowheads="1"/>
          </p:cNvSpPr>
          <p:nvPr/>
        </p:nvSpPr>
        <p:spPr bwMode="auto">
          <a:xfrm>
            <a:off x="2489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FF99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0" name="AutoShape 1050"/>
          <p:cNvSpPr>
            <a:spLocks noChangeArrowheads="1"/>
          </p:cNvSpPr>
          <p:nvPr/>
        </p:nvSpPr>
        <p:spPr bwMode="auto">
          <a:xfrm>
            <a:off x="2870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1" name="AutoShape 1051"/>
          <p:cNvSpPr>
            <a:spLocks noChangeArrowheads="1"/>
          </p:cNvSpPr>
          <p:nvPr/>
        </p:nvSpPr>
        <p:spPr bwMode="auto">
          <a:xfrm>
            <a:off x="3251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2" name="AutoShape 1052"/>
          <p:cNvSpPr>
            <a:spLocks noChangeArrowheads="1"/>
          </p:cNvSpPr>
          <p:nvPr/>
        </p:nvSpPr>
        <p:spPr bwMode="auto">
          <a:xfrm>
            <a:off x="3632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3" name="AutoShape 1053"/>
          <p:cNvSpPr>
            <a:spLocks noChangeArrowheads="1"/>
          </p:cNvSpPr>
          <p:nvPr/>
        </p:nvSpPr>
        <p:spPr bwMode="auto">
          <a:xfrm>
            <a:off x="4013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4" name="AutoShape 1054"/>
          <p:cNvSpPr>
            <a:spLocks noChangeArrowheads="1"/>
          </p:cNvSpPr>
          <p:nvPr/>
        </p:nvSpPr>
        <p:spPr bwMode="auto">
          <a:xfrm>
            <a:off x="4394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5" name="AutoShape 1055"/>
          <p:cNvSpPr>
            <a:spLocks noChangeArrowheads="1"/>
          </p:cNvSpPr>
          <p:nvPr/>
        </p:nvSpPr>
        <p:spPr bwMode="auto">
          <a:xfrm>
            <a:off x="4775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6" name="AutoShape 1056"/>
          <p:cNvSpPr>
            <a:spLocks noChangeArrowheads="1"/>
          </p:cNvSpPr>
          <p:nvPr/>
        </p:nvSpPr>
        <p:spPr bwMode="auto">
          <a:xfrm>
            <a:off x="5156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FF99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7" name="AutoShape 1057"/>
          <p:cNvSpPr>
            <a:spLocks noChangeArrowheads="1"/>
          </p:cNvSpPr>
          <p:nvPr/>
        </p:nvSpPr>
        <p:spPr bwMode="auto">
          <a:xfrm>
            <a:off x="3657600" y="2590800"/>
            <a:ext cx="685800" cy="228600"/>
          </a:xfrm>
          <a:prstGeom prst="cube">
            <a:avLst>
              <a:gd name="adj" fmla="val 47917"/>
            </a:avLst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8" name="AutoShape 1058"/>
          <p:cNvSpPr>
            <a:spLocks noChangeArrowheads="1"/>
          </p:cNvSpPr>
          <p:nvPr/>
        </p:nvSpPr>
        <p:spPr bwMode="auto">
          <a:xfrm>
            <a:off x="2108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FF99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59" name="AutoShape 1059"/>
          <p:cNvSpPr>
            <a:spLocks noChangeArrowheads="1"/>
          </p:cNvSpPr>
          <p:nvPr/>
        </p:nvSpPr>
        <p:spPr bwMode="auto">
          <a:xfrm>
            <a:off x="5537200" y="5791200"/>
            <a:ext cx="457200" cy="228600"/>
          </a:xfrm>
          <a:prstGeom prst="parallelogram">
            <a:avLst>
              <a:gd name="adj" fmla="val 77778"/>
            </a:avLst>
          </a:prstGeom>
          <a:solidFill>
            <a:srgbClr val="FFFF99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2260" name="Oval 1060"/>
          <p:cNvSpPr>
            <a:spLocks noChangeArrowheads="1"/>
          </p:cNvSpPr>
          <p:nvPr/>
        </p:nvSpPr>
        <p:spPr bwMode="auto">
          <a:xfrm>
            <a:off x="3657600" y="3276600"/>
            <a:ext cx="685800" cy="152400"/>
          </a:xfrm>
          <a:prstGeom prst="ellipse">
            <a:avLst/>
          </a:prstGeom>
          <a:solidFill>
            <a:srgbClr val="FFFF99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2261" name="Line 1061"/>
          <p:cNvSpPr>
            <a:spLocks noChangeShapeType="1"/>
          </p:cNvSpPr>
          <p:nvPr/>
        </p:nvSpPr>
        <p:spPr bwMode="auto">
          <a:xfrm flipH="1">
            <a:off x="4343400" y="2590800"/>
            <a:ext cx="1066800" cy="762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2" name="Line 1062"/>
          <p:cNvSpPr>
            <a:spLocks noChangeShapeType="1"/>
          </p:cNvSpPr>
          <p:nvPr/>
        </p:nvSpPr>
        <p:spPr bwMode="auto">
          <a:xfrm flipH="1">
            <a:off x="4343400" y="3276600"/>
            <a:ext cx="1066800" cy="762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3" name="Line 1063"/>
          <p:cNvSpPr>
            <a:spLocks noChangeShapeType="1"/>
          </p:cNvSpPr>
          <p:nvPr/>
        </p:nvSpPr>
        <p:spPr bwMode="auto">
          <a:xfrm flipV="1">
            <a:off x="3048000" y="2743200"/>
            <a:ext cx="1219200" cy="3048000"/>
          </a:xfrm>
          <a:prstGeom prst="line">
            <a:avLst/>
          </a:prstGeom>
          <a:noFill/>
          <a:ln w="28575">
            <a:solidFill>
              <a:srgbClr val="800000"/>
            </a:solidFill>
            <a:prstDash val="dash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4" name="Line 1064"/>
          <p:cNvSpPr>
            <a:spLocks noChangeShapeType="1"/>
          </p:cNvSpPr>
          <p:nvPr/>
        </p:nvSpPr>
        <p:spPr bwMode="auto">
          <a:xfrm>
            <a:off x="3657600" y="2743200"/>
            <a:ext cx="1600200" cy="3048000"/>
          </a:xfrm>
          <a:prstGeom prst="line">
            <a:avLst/>
          </a:prstGeom>
          <a:noFill/>
          <a:ln w="28575">
            <a:solidFill>
              <a:srgbClr val="800000"/>
            </a:solidFill>
            <a:prstDash val="dash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5" name="Line 1065"/>
          <p:cNvSpPr>
            <a:spLocks noChangeShapeType="1"/>
          </p:cNvSpPr>
          <p:nvPr/>
        </p:nvSpPr>
        <p:spPr bwMode="auto">
          <a:xfrm>
            <a:off x="2819400" y="6172200"/>
            <a:ext cx="2362200" cy="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6" name="Line 1066"/>
          <p:cNvSpPr>
            <a:spLocks noChangeShapeType="1"/>
          </p:cNvSpPr>
          <p:nvPr/>
        </p:nvSpPr>
        <p:spPr bwMode="auto">
          <a:xfrm>
            <a:off x="2971800" y="3352800"/>
            <a:ext cx="0" cy="24384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67" name="Text Box 1067"/>
          <p:cNvSpPr txBox="1">
            <a:spLocks noChangeArrowheads="1"/>
          </p:cNvSpPr>
          <p:nvPr/>
        </p:nvSpPr>
        <p:spPr bwMode="auto">
          <a:xfrm>
            <a:off x="3054350" y="6172200"/>
            <a:ext cx="19637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Field of View(FOV)</a:t>
            </a:r>
          </a:p>
        </p:txBody>
      </p:sp>
      <p:sp>
        <p:nvSpPr>
          <p:cNvPr id="52268" name="Text Box 1068"/>
          <p:cNvSpPr txBox="1">
            <a:spLocks noChangeArrowheads="1"/>
          </p:cNvSpPr>
          <p:nvPr/>
        </p:nvSpPr>
        <p:spPr bwMode="auto">
          <a:xfrm>
            <a:off x="1981200" y="4038600"/>
            <a:ext cx="1014413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Working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Distance</a:t>
            </a:r>
          </a:p>
        </p:txBody>
      </p:sp>
      <p:sp>
        <p:nvSpPr>
          <p:cNvPr id="52269" name="Text Box 1069"/>
          <p:cNvSpPr txBox="1">
            <a:spLocks noChangeArrowheads="1"/>
          </p:cNvSpPr>
          <p:nvPr/>
        </p:nvSpPr>
        <p:spPr bwMode="auto">
          <a:xfrm>
            <a:off x="5410200" y="2438400"/>
            <a:ext cx="844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Sensor</a:t>
            </a:r>
          </a:p>
        </p:txBody>
      </p:sp>
      <p:sp>
        <p:nvSpPr>
          <p:cNvPr id="52270" name="Text Box 1070"/>
          <p:cNvSpPr txBox="1">
            <a:spLocks noChangeArrowheads="1"/>
          </p:cNvSpPr>
          <p:nvPr/>
        </p:nvSpPr>
        <p:spPr bwMode="auto">
          <a:xfrm>
            <a:off x="5486400" y="3124200"/>
            <a:ext cx="635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Lens</a:t>
            </a:r>
          </a:p>
        </p:txBody>
      </p:sp>
      <p:sp>
        <p:nvSpPr>
          <p:cNvPr id="52271" name="Line 1071"/>
          <p:cNvSpPr>
            <a:spLocks noChangeShapeType="1"/>
          </p:cNvSpPr>
          <p:nvPr/>
        </p:nvSpPr>
        <p:spPr bwMode="auto">
          <a:xfrm flipH="1">
            <a:off x="5943600" y="5791200"/>
            <a:ext cx="152400" cy="22860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2272" name="Text Box 1072"/>
          <p:cNvSpPr txBox="1">
            <a:spLocks noChangeArrowheads="1"/>
          </p:cNvSpPr>
          <p:nvPr/>
        </p:nvSpPr>
        <p:spPr bwMode="auto">
          <a:xfrm>
            <a:off x="5753100" y="5943600"/>
            <a:ext cx="11826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Resolution</a:t>
            </a:r>
          </a:p>
        </p:txBody>
      </p:sp>
      <p:sp>
        <p:nvSpPr>
          <p:cNvPr id="52273" name="Line 1073"/>
          <p:cNvSpPr>
            <a:spLocks noChangeShapeType="1"/>
          </p:cNvSpPr>
          <p:nvPr/>
        </p:nvSpPr>
        <p:spPr bwMode="auto">
          <a:xfrm>
            <a:off x="5511800" y="6108700"/>
            <a:ext cx="304800" cy="0"/>
          </a:xfrm>
          <a:prstGeom prst="line">
            <a:avLst/>
          </a:prstGeom>
          <a:noFill/>
          <a:ln w="9525">
            <a:solidFill>
              <a:srgbClr val="FF00FF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81000" y="1417638"/>
            <a:ext cx="52657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Calculation of Working Distance ; Single Lens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914400" y="2001838"/>
            <a:ext cx="7253288" cy="2341562"/>
            <a:chOff x="240" y="432"/>
            <a:chExt cx="5280" cy="1798"/>
          </a:xfrm>
        </p:grpSpPr>
        <p:sp>
          <p:nvSpPr>
            <p:cNvPr id="49161" name="Oval 9"/>
            <p:cNvSpPr>
              <a:spLocks noChangeArrowheads="1"/>
            </p:cNvSpPr>
            <p:nvPr/>
          </p:nvSpPr>
          <p:spPr bwMode="auto">
            <a:xfrm>
              <a:off x="1968" y="480"/>
              <a:ext cx="144" cy="81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2" name="Line 10"/>
            <p:cNvSpPr>
              <a:spLocks noChangeShapeType="1"/>
            </p:cNvSpPr>
            <p:nvPr/>
          </p:nvSpPr>
          <p:spPr bwMode="auto">
            <a:xfrm>
              <a:off x="240" y="912"/>
              <a:ext cx="52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 flipV="1">
              <a:off x="288" y="43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4" name="Line 12"/>
            <p:cNvSpPr>
              <a:spLocks noChangeShapeType="1"/>
            </p:cNvSpPr>
            <p:nvPr/>
          </p:nvSpPr>
          <p:spPr bwMode="auto">
            <a:xfrm>
              <a:off x="5472" y="912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5" name="Line 13"/>
            <p:cNvSpPr>
              <a:spLocks noChangeShapeType="1"/>
            </p:cNvSpPr>
            <p:nvPr/>
          </p:nvSpPr>
          <p:spPr bwMode="auto">
            <a:xfrm>
              <a:off x="288" y="432"/>
              <a:ext cx="5184" cy="13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auto">
            <a:xfrm>
              <a:off x="1584" y="880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7" name="Oval 15"/>
            <p:cNvSpPr>
              <a:spLocks noChangeArrowheads="1"/>
            </p:cNvSpPr>
            <p:nvPr/>
          </p:nvSpPr>
          <p:spPr bwMode="auto">
            <a:xfrm>
              <a:off x="2448" y="880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8" name="Line 16"/>
            <p:cNvSpPr>
              <a:spLocks noChangeShapeType="1"/>
            </p:cNvSpPr>
            <p:nvPr/>
          </p:nvSpPr>
          <p:spPr bwMode="auto">
            <a:xfrm>
              <a:off x="288" y="912"/>
              <a:ext cx="0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69" name="Line 17"/>
            <p:cNvSpPr>
              <a:spLocks noChangeShapeType="1"/>
            </p:cNvSpPr>
            <p:nvPr/>
          </p:nvSpPr>
          <p:spPr bwMode="auto">
            <a:xfrm>
              <a:off x="1608" y="91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0" name="Line 18"/>
            <p:cNvSpPr>
              <a:spLocks noChangeShapeType="1"/>
            </p:cNvSpPr>
            <p:nvPr/>
          </p:nvSpPr>
          <p:spPr bwMode="auto">
            <a:xfrm>
              <a:off x="2472" y="91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1" name="Line 19"/>
            <p:cNvSpPr>
              <a:spLocks noChangeShapeType="1"/>
            </p:cNvSpPr>
            <p:nvPr/>
          </p:nvSpPr>
          <p:spPr bwMode="auto">
            <a:xfrm>
              <a:off x="2040" y="1296"/>
              <a:ext cx="0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2" name="Line 20"/>
            <p:cNvSpPr>
              <a:spLocks noChangeShapeType="1"/>
            </p:cNvSpPr>
            <p:nvPr/>
          </p:nvSpPr>
          <p:spPr bwMode="auto">
            <a:xfrm>
              <a:off x="5472" y="182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3" name="Line 21"/>
            <p:cNvSpPr>
              <a:spLocks noChangeShapeType="1"/>
            </p:cNvSpPr>
            <p:nvPr/>
          </p:nvSpPr>
          <p:spPr bwMode="auto">
            <a:xfrm>
              <a:off x="312" y="1968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4" name="Line 22"/>
            <p:cNvSpPr>
              <a:spLocks noChangeShapeType="1"/>
            </p:cNvSpPr>
            <p:nvPr/>
          </p:nvSpPr>
          <p:spPr bwMode="auto">
            <a:xfrm>
              <a:off x="2064" y="1968"/>
              <a:ext cx="3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5" name="Line 23"/>
            <p:cNvSpPr>
              <a:spLocks noChangeShapeType="1"/>
            </p:cNvSpPr>
            <p:nvPr/>
          </p:nvSpPr>
          <p:spPr bwMode="auto">
            <a:xfrm>
              <a:off x="296" y="1248"/>
              <a:ext cx="12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6" name="Line 24"/>
            <p:cNvSpPr>
              <a:spLocks noChangeShapeType="1"/>
            </p:cNvSpPr>
            <p:nvPr/>
          </p:nvSpPr>
          <p:spPr bwMode="auto">
            <a:xfrm>
              <a:off x="2456" y="1248"/>
              <a:ext cx="30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7" name="Line 25"/>
            <p:cNvSpPr>
              <a:spLocks noChangeShapeType="1"/>
            </p:cNvSpPr>
            <p:nvPr/>
          </p:nvSpPr>
          <p:spPr bwMode="auto">
            <a:xfrm>
              <a:off x="1632" y="134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8" name="Line 26"/>
            <p:cNvSpPr>
              <a:spLocks noChangeShapeType="1"/>
            </p:cNvSpPr>
            <p:nvPr/>
          </p:nvSpPr>
          <p:spPr bwMode="auto">
            <a:xfrm>
              <a:off x="2064" y="134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179" name="Text Box 27"/>
            <p:cNvSpPr txBox="1">
              <a:spLocks noChangeArrowheads="1"/>
            </p:cNvSpPr>
            <p:nvPr/>
          </p:nvSpPr>
          <p:spPr bwMode="auto">
            <a:xfrm>
              <a:off x="1716" y="1296"/>
              <a:ext cx="19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9180" name="Text Box 28"/>
            <p:cNvSpPr txBox="1">
              <a:spLocks noChangeArrowheads="1"/>
            </p:cNvSpPr>
            <p:nvPr/>
          </p:nvSpPr>
          <p:spPr bwMode="auto">
            <a:xfrm>
              <a:off x="2147" y="1296"/>
              <a:ext cx="19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800" y="1024"/>
              <a:ext cx="323" cy="307"/>
              <a:chOff x="1038" y="3215"/>
              <a:chExt cx="323" cy="307"/>
            </a:xfrm>
          </p:grpSpPr>
          <p:sp>
            <p:nvSpPr>
              <p:cNvPr id="49182" name="Text Box 30"/>
              <p:cNvSpPr txBox="1">
                <a:spLocks noChangeArrowheads="1"/>
              </p:cNvSpPr>
              <p:nvPr/>
            </p:nvSpPr>
            <p:spPr bwMode="auto">
              <a:xfrm>
                <a:off x="1038" y="3215"/>
                <a:ext cx="227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183" name="Text Box 31"/>
              <p:cNvSpPr txBox="1">
                <a:spLocks noChangeArrowheads="1"/>
              </p:cNvSpPr>
              <p:nvPr/>
            </p:nvSpPr>
            <p:spPr bwMode="auto">
              <a:xfrm>
                <a:off x="1137" y="3264"/>
                <a:ext cx="224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4" name="Group 32"/>
            <p:cNvGrpSpPr>
              <a:grpSpLocks/>
            </p:cNvGrpSpPr>
            <p:nvPr/>
          </p:nvGrpSpPr>
          <p:grpSpPr bwMode="auto">
            <a:xfrm>
              <a:off x="3632" y="1924"/>
              <a:ext cx="283" cy="306"/>
              <a:chOff x="4784" y="3360"/>
              <a:chExt cx="283" cy="306"/>
            </a:xfrm>
          </p:grpSpPr>
          <p:sp>
            <p:nvSpPr>
              <p:cNvPr id="49185" name="Text Box 33"/>
              <p:cNvSpPr txBox="1">
                <a:spLocks noChangeArrowheads="1"/>
              </p:cNvSpPr>
              <p:nvPr/>
            </p:nvSpPr>
            <p:spPr bwMode="auto">
              <a:xfrm>
                <a:off x="4784" y="3360"/>
                <a:ext cx="252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9186" name="Text Box 34"/>
              <p:cNvSpPr txBox="1">
                <a:spLocks noChangeArrowheads="1"/>
              </p:cNvSpPr>
              <p:nvPr/>
            </p:nvSpPr>
            <p:spPr bwMode="auto">
              <a:xfrm>
                <a:off x="4897" y="3407"/>
                <a:ext cx="170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5" name="Group 35"/>
            <p:cNvGrpSpPr>
              <a:grpSpLocks/>
            </p:cNvGrpSpPr>
            <p:nvPr/>
          </p:nvGrpSpPr>
          <p:grpSpPr bwMode="auto">
            <a:xfrm>
              <a:off x="247" y="551"/>
              <a:ext cx="304" cy="332"/>
              <a:chOff x="1231" y="3886"/>
              <a:chExt cx="304" cy="332"/>
            </a:xfrm>
          </p:grpSpPr>
          <p:sp>
            <p:nvSpPr>
              <p:cNvPr id="49188" name="Text Box 36"/>
              <p:cNvSpPr txBox="1">
                <a:spLocks noChangeArrowheads="1"/>
              </p:cNvSpPr>
              <p:nvPr/>
            </p:nvSpPr>
            <p:spPr bwMode="auto">
              <a:xfrm>
                <a:off x="1231" y="3886"/>
                <a:ext cx="226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189" name="Text Box 37"/>
              <p:cNvSpPr txBox="1">
                <a:spLocks noChangeArrowheads="1"/>
              </p:cNvSpPr>
              <p:nvPr/>
            </p:nvSpPr>
            <p:spPr bwMode="auto">
              <a:xfrm>
                <a:off x="1311" y="3960"/>
                <a:ext cx="224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6" name="Group 38"/>
            <p:cNvGrpSpPr>
              <a:grpSpLocks/>
            </p:cNvGrpSpPr>
            <p:nvPr/>
          </p:nvGrpSpPr>
          <p:grpSpPr bwMode="auto">
            <a:xfrm>
              <a:off x="959" y="1920"/>
              <a:ext cx="333" cy="305"/>
              <a:chOff x="3762" y="3551"/>
              <a:chExt cx="333" cy="305"/>
            </a:xfrm>
          </p:grpSpPr>
          <p:sp>
            <p:nvSpPr>
              <p:cNvPr id="49191" name="Text Box 39"/>
              <p:cNvSpPr txBox="1">
                <a:spLocks noChangeArrowheads="1"/>
              </p:cNvSpPr>
              <p:nvPr/>
            </p:nvSpPr>
            <p:spPr bwMode="auto">
              <a:xfrm>
                <a:off x="3762" y="3551"/>
                <a:ext cx="252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9192" name="Text Box 40"/>
              <p:cNvSpPr txBox="1">
                <a:spLocks noChangeArrowheads="1"/>
              </p:cNvSpPr>
              <p:nvPr/>
            </p:nvSpPr>
            <p:spPr bwMode="auto">
              <a:xfrm>
                <a:off x="3870" y="3592"/>
                <a:ext cx="225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3873" y="1008"/>
              <a:ext cx="281" cy="331"/>
              <a:chOff x="2913" y="3168"/>
              <a:chExt cx="281" cy="331"/>
            </a:xfrm>
          </p:grpSpPr>
          <p:sp>
            <p:nvSpPr>
              <p:cNvPr id="49194" name="Text Box 42"/>
              <p:cNvSpPr txBox="1">
                <a:spLocks noChangeArrowheads="1"/>
              </p:cNvSpPr>
              <p:nvPr/>
            </p:nvSpPr>
            <p:spPr bwMode="auto">
              <a:xfrm>
                <a:off x="2913" y="3168"/>
                <a:ext cx="227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195" name="Text Box 43"/>
              <p:cNvSpPr txBox="1">
                <a:spLocks noChangeArrowheads="1"/>
              </p:cNvSpPr>
              <p:nvPr/>
            </p:nvSpPr>
            <p:spPr bwMode="auto">
              <a:xfrm>
                <a:off x="3024" y="3240"/>
                <a:ext cx="170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5230" y="1358"/>
              <a:ext cx="287" cy="352"/>
              <a:chOff x="2625" y="3744"/>
              <a:chExt cx="287" cy="352"/>
            </a:xfrm>
          </p:grpSpPr>
          <p:sp>
            <p:nvSpPr>
              <p:cNvPr id="49197" name="Text Box 45"/>
              <p:cNvSpPr txBox="1">
                <a:spLocks noChangeArrowheads="1"/>
              </p:cNvSpPr>
              <p:nvPr/>
            </p:nvSpPr>
            <p:spPr bwMode="auto">
              <a:xfrm>
                <a:off x="2625" y="3744"/>
                <a:ext cx="226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198" name="Text Box 46"/>
              <p:cNvSpPr txBox="1">
                <a:spLocks noChangeArrowheads="1"/>
              </p:cNvSpPr>
              <p:nvPr/>
            </p:nvSpPr>
            <p:spPr bwMode="auto">
              <a:xfrm>
                <a:off x="2732" y="3792"/>
                <a:ext cx="180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i</a:t>
                </a:r>
              </a:p>
            </p:txBody>
          </p:sp>
        </p:grpSp>
      </p:grpSp>
      <p:grpSp>
        <p:nvGrpSpPr>
          <p:cNvPr id="9" name="Group 47"/>
          <p:cNvGrpSpPr>
            <a:grpSpLocks/>
          </p:cNvGrpSpPr>
          <p:nvPr/>
        </p:nvGrpSpPr>
        <p:grpSpPr bwMode="auto">
          <a:xfrm>
            <a:off x="914400" y="4132263"/>
            <a:ext cx="417513" cy="431800"/>
            <a:chOff x="1231" y="3888"/>
            <a:chExt cx="304" cy="331"/>
          </a:xfrm>
        </p:grpSpPr>
        <p:sp>
          <p:nvSpPr>
            <p:cNvPr id="49200" name="Text Box 48"/>
            <p:cNvSpPr txBox="1">
              <a:spLocks noChangeArrowheads="1"/>
            </p:cNvSpPr>
            <p:nvPr/>
          </p:nvSpPr>
          <p:spPr bwMode="auto">
            <a:xfrm>
              <a:off x="1231" y="3888"/>
              <a:ext cx="226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9201" name="Text Box 49"/>
            <p:cNvSpPr txBox="1">
              <a:spLocks noChangeArrowheads="1"/>
            </p:cNvSpPr>
            <p:nvPr/>
          </p:nvSpPr>
          <p:spPr bwMode="auto">
            <a:xfrm>
              <a:off x="1311" y="3961"/>
              <a:ext cx="224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9202" name="Text Box 50"/>
          <p:cNvSpPr txBox="1">
            <a:spLocks noChangeArrowheads="1"/>
          </p:cNvSpPr>
          <p:nvPr/>
        </p:nvSpPr>
        <p:spPr bwMode="auto">
          <a:xfrm>
            <a:off x="1179513" y="4189413"/>
            <a:ext cx="14112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Object Size</a:t>
            </a:r>
          </a:p>
        </p:txBody>
      </p:sp>
      <p:sp>
        <p:nvSpPr>
          <p:cNvPr id="49203" name="Text Box 51"/>
          <p:cNvSpPr txBox="1">
            <a:spLocks noChangeArrowheads="1"/>
          </p:cNvSpPr>
          <p:nvPr/>
        </p:nvSpPr>
        <p:spPr bwMode="auto">
          <a:xfrm>
            <a:off x="5049838" y="4191000"/>
            <a:ext cx="1370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Image Size</a:t>
            </a:r>
          </a:p>
        </p:txBody>
      </p:sp>
      <p:grpSp>
        <p:nvGrpSpPr>
          <p:cNvPr id="10" name="Group 52"/>
          <p:cNvGrpSpPr>
            <a:grpSpLocks/>
          </p:cNvGrpSpPr>
          <p:nvPr/>
        </p:nvGrpSpPr>
        <p:grpSpPr bwMode="auto">
          <a:xfrm>
            <a:off x="4773613" y="4114800"/>
            <a:ext cx="393700" cy="458788"/>
            <a:chOff x="2625" y="3744"/>
            <a:chExt cx="287" cy="352"/>
          </a:xfrm>
        </p:grpSpPr>
        <p:sp>
          <p:nvSpPr>
            <p:cNvPr id="49205" name="Text Box 53"/>
            <p:cNvSpPr txBox="1">
              <a:spLocks noChangeArrowheads="1"/>
            </p:cNvSpPr>
            <p:nvPr/>
          </p:nvSpPr>
          <p:spPr bwMode="auto">
            <a:xfrm>
              <a:off x="2625" y="3744"/>
              <a:ext cx="22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9206" name="Text Box 54"/>
            <p:cNvSpPr txBox="1">
              <a:spLocks noChangeArrowheads="1"/>
            </p:cNvSpPr>
            <p:nvPr/>
          </p:nvSpPr>
          <p:spPr bwMode="auto">
            <a:xfrm>
              <a:off x="2733" y="3792"/>
              <a:ext cx="179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i</a:t>
              </a:r>
            </a:p>
          </p:txBody>
        </p:sp>
      </p:grpSp>
      <p:grpSp>
        <p:nvGrpSpPr>
          <p:cNvPr id="11" name="Group 55"/>
          <p:cNvGrpSpPr>
            <a:grpSpLocks/>
          </p:cNvGrpSpPr>
          <p:nvPr/>
        </p:nvGrpSpPr>
        <p:grpSpPr bwMode="auto">
          <a:xfrm>
            <a:off x="930275" y="4422775"/>
            <a:ext cx="457200" cy="396875"/>
            <a:chOff x="3762" y="3551"/>
            <a:chExt cx="333" cy="304"/>
          </a:xfrm>
        </p:grpSpPr>
        <p:sp>
          <p:nvSpPr>
            <p:cNvPr id="49208" name="Text Box 56"/>
            <p:cNvSpPr txBox="1">
              <a:spLocks noChangeArrowheads="1"/>
            </p:cNvSpPr>
            <p:nvPr/>
          </p:nvSpPr>
          <p:spPr bwMode="auto">
            <a:xfrm>
              <a:off x="3762" y="3551"/>
              <a:ext cx="252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9209" name="Text Box 57"/>
            <p:cNvSpPr txBox="1">
              <a:spLocks noChangeArrowheads="1"/>
            </p:cNvSpPr>
            <p:nvPr/>
          </p:nvSpPr>
          <p:spPr bwMode="auto">
            <a:xfrm>
              <a:off x="3871" y="3592"/>
              <a:ext cx="224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9210" name="Text Box 58"/>
          <p:cNvSpPr txBox="1">
            <a:spLocks noChangeArrowheads="1"/>
          </p:cNvSpPr>
          <p:nvPr/>
        </p:nvSpPr>
        <p:spPr bwMode="auto">
          <a:xfrm>
            <a:off x="1235075" y="4440238"/>
            <a:ext cx="3660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Distance between Object and Lens</a:t>
            </a:r>
          </a:p>
        </p:txBody>
      </p:sp>
      <p:sp>
        <p:nvSpPr>
          <p:cNvPr id="49211" name="Text Box 59"/>
          <p:cNvSpPr txBox="1">
            <a:spLocks noChangeArrowheads="1"/>
          </p:cNvSpPr>
          <p:nvPr/>
        </p:nvSpPr>
        <p:spPr bwMode="auto">
          <a:xfrm>
            <a:off x="5065713" y="4440238"/>
            <a:ext cx="361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Distance between Image and Lens</a:t>
            </a:r>
          </a:p>
        </p:txBody>
      </p:sp>
      <p:grpSp>
        <p:nvGrpSpPr>
          <p:cNvPr id="12" name="Group 60"/>
          <p:cNvGrpSpPr>
            <a:grpSpLocks/>
          </p:cNvGrpSpPr>
          <p:nvPr/>
        </p:nvGrpSpPr>
        <p:grpSpPr bwMode="auto">
          <a:xfrm>
            <a:off x="4776788" y="4414838"/>
            <a:ext cx="388937" cy="398462"/>
            <a:chOff x="4784" y="3360"/>
            <a:chExt cx="283" cy="306"/>
          </a:xfrm>
        </p:grpSpPr>
        <p:sp>
          <p:nvSpPr>
            <p:cNvPr id="49213" name="Text Box 61"/>
            <p:cNvSpPr txBox="1">
              <a:spLocks noChangeArrowheads="1"/>
            </p:cNvSpPr>
            <p:nvPr/>
          </p:nvSpPr>
          <p:spPr bwMode="auto">
            <a:xfrm>
              <a:off x="4784" y="3360"/>
              <a:ext cx="251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9214" name="Text Box 62"/>
            <p:cNvSpPr txBox="1">
              <a:spLocks noChangeArrowheads="1"/>
            </p:cNvSpPr>
            <p:nvPr/>
          </p:nvSpPr>
          <p:spPr bwMode="auto">
            <a:xfrm>
              <a:off x="4897" y="3408"/>
              <a:ext cx="1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grpSp>
        <p:nvGrpSpPr>
          <p:cNvPr id="13" name="Group 63"/>
          <p:cNvGrpSpPr>
            <a:grpSpLocks/>
          </p:cNvGrpSpPr>
          <p:nvPr/>
        </p:nvGrpSpPr>
        <p:grpSpPr bwMode="auto">
          <a:xfrm>
            <a:off x="947738" y="4705350"/>
            <a:ext cx="457200" cy="396875"/>
            <a:chOff x="3762" y="3551"/>
            <a:chExt cx="333" cy="305"/>
          </a:xfrm>
        </p:grpSpPr>
        <p:sp>
          <p:nvSpPr>
            <p:cNvPr id="49216" name="Text Box 64"/>
            <p:cNvSpPr txBox="1">
              <a:spLocks noChangeArrowheads="1"/>
            </p:cNvSpPr>
            <p:nvPr/>
          </p:nvSpPr>
          <p:spPr bwMode="auto">
            <a:xfrm>
              <a:off x="3762" y="3551"/>
              <a:ext cx="252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9217" name="Text Box 65"/>
            <p:cNvSpPr txBox="1">
              <a:spLocks noChangeArrowheads="1"/>
            </p:cNvSpPr>
            <p:nvPr/>
          </p:nvSpPr>
          <p:spPr bwMode="auto">
            <a:xfrm>
              <a:off x="3871" y="3593"/>
              <a:ext cx="224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grpSp>
        <p:nvGrpSpPr>
          <p:cNvPr id="14" name="Group 66"/>
          <p:cNvGrpSpPr>
            <a:grpSpLocks/>
          </p:cNvGrpSpPr>
          <p:nvPr/>
        </p:nvGrpSpPr>
        <p:grpSpPr bwMode="auto">
          <a:xfrm>
            <a:off x="1477963" y="4694238"/>
            <a:ext cx="442912" cy="400050"/>
            <a:chOff x="1039" y="3215"/>
            <a:chExt cx="323" cy="307"/>
          </a:xfrm>
        </p:grpSpPr>
        <p:sp>
          <p:nvSpPr>
            <p:cNvPr id="49219" name="Text Box 67"/>
            <p:cNvSpPr txBox="1">
              <a:spLocks noChangeArrowheads="1"/>
            </p:cNvSpPr>
            <p:nvPr/>
          </p:nvSpPr>
          <p:spPr bwMode="auto">
            <a:xfrm>
              <a:off x="1039" y="3215"/>
              <a:ext cx="22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9220" name="Text Box 68"/>
            <p:cNvSpPr txBox="1">
              <a:spLocks noChangeArrowheads="1"/>
            </p:cNvSpPr>
            <p:nvPr/>
          </p:nvSpPr>
          <p:spPr bwMode="auto">
            <a:xfrm>
              <a:off x="1137" y="3264"/>
              <a:ext cx="225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9221" name="Text Box 69"/>
          <p:cNvSpPr txBox="1">
            <a:spLocks noChangeArrowheads="1"/>
          </p:cNvSpPr>
          <p:nvPr/>
        </p:nvSpPr>
        <p:spPr bwMode="auto">
          <a:xfrm>
            <a:off x="2008188" y="4708525"/>
            <a:ext cx="271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9222" name="Text Box 70"/>
          <p:cNvSpPr txBox="1">
            <a:spLocks noChangeArrowheads="1"/>
          </p:cNvSpPr>
          <p:nvPr/>
        </p:nvSpPr>
        <p:spPr bwMode="auto">
          <a:xfrm>
            <a:off x="1266825" y="4719638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sp>
        <p:nvSpPr>
          <p:cNvPr id="49223" name="Text Box 71"/>
          <p:cNvSpPr txBox="1">
            <a:spLocks noChangeArrowheads="1"/>
          </p:cNvSpPr>
          <p:nvPr/>
        </p:nvSpPr>
        <p:spPr bwMode="auto">
          <a:xfrm>
            <a:off x="1784350" y="4721225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+</a:t>
            </a:r>
          </a:p>
        </p:txBody>
      </p:sp>
      <p:sp>
        <p:nvSpPr>
          <p:cNvPr id="49224" name="Text Box 72"/>
          <p:cNvSpPr txBox="1">
            <a:spLocks noChangeArrowheads="1"/>
          </p:cNvSpPr>
          <p:nvPr/>
        </p:nvSpPr>
        <p:spPr bwMode="auto">
          <a:xfrm>
            <a:off x="5842000" y="4714875"/>
            <a:ext cx="27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9225" name="Text Box 73"/>
          <p:cNvSpPr txBox="1">
            <a:spLocks noChangeArrowheads="1"/>
          </p:cNvSpPr>
          <p:nvPr/>
        </p:nvSpPr>
        <p:spPr bwMode="auto">
          <a:xfrm>
            <a:off x="5100638" y="4725988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sp>
        <p:nvSpPr>
          <p:cNvPr id="49226" name="Text Box 74"/>
          <p:cNvSpPr txBox="1">
            <a:spLocks noChangeArrowheads="1"/>
          </p:cNvSpPr>
          <p:nvPr/>
        </p:nvSpPr>
        <p:spPr bwMode="auto">
          <a:xfrm>
            <a:off x="5618163" y="4727575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+</a:t>
            </a:r>
          </a:p>
        </p:txBody>
      </p:sp>
      <p:grpSp>
        <p:nvGrpSpPr>
          <p:cNvPr id="15" name="Group 75"/>
          <p:cNvGrpSpPr>
            <a:grpSpLocks/>
          </p:cNvGrpSpPr>
          <p:nvPr/>
        </p:nvGrpSpPr>
        <p:grpSpPr bwMode="auto">
          <a:xfrm>
            <a:off x="4787900" y="4711700"/>
            <a:ext cx="388938" cy="398463"/>
            <a:chOff x="4784" y="3360"/>
            <a:chExt cx="283" cy="306"/>
          </a:xfrm>
        </p:grpSpPr>
        <p:sp>
          <p:nvSpPr>
            <p:cNvPr id="49228" name="Text Box 76"/>
            <p:cNvSpPr txBox="1">
              <a:spLocks noChangeArrowheads="1"/>
            </p:cNvSpPr>
            <p:nvPr/>
          </p:nvSpPr>
          <p:spPr bwMode="auto">
            <a:xfrm>
              <a:off x="4784" y="3360"/>
              <a:ext cx="252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9229" name="Text Box 77"/>
            <p:cNvSpPr txBox="1">
              <a:spLocks noChangeArrowheads="1"/>
            </p:cNvSpPr>
            <p:nvPr/>
          </p:nvSpPr>
          <p:spPr bwMode="auto">
            <a:xfrm>
              <a:off x="4897" y="3408"/>
              <a:ext cx="1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grpSp>
        <p:nvGrpSpPr>
          <p:cNvPr id="16" name="Group 78"/>
          <p:cNvGrpSpPr>
            <a:grpSpLocks/>
          </p:cNvGrpSpPr>
          <p:nvPr/>
        </p:nvGrpSpPr>
        <p:grpSpPr bwMode="auto">
          <a:xfrm>
            <a:off x="5326063" y="4684713"/>
            <a:ext cx="387350" cy="430212"/>
            <a:chOff x="2912" y="3168"/>
            <a:chExt cx="282" cy="330"/>
          </a:xfrm>
        </p:grpSpPr>
        <p:sp>
          <p:nvSpPr>
            <p:cNvPr id="49231" name="Text Box 79"/>
            <p:cNvSpPr txBox="1">
              <a:spLocks noChangeArrowheads="1"/>
            </p:cNvSpPr>
            <p:nvPr/>
          </p:nvSpPr>
          <p:spPr bwMode="auto">
            <a:xfrm>
              <a:off x="2912" y="3168"/>
              <a:ext cx="227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9232" name="Text Box 80"/>
            <p:cNvSpPr txBox="1">
              <a:spLocks noChangeArrowheads="1"/>
            </p:cNvSpPr>
            <p:nvPr/>
          </p:nvSpPr>
          <p:spPr bwMode="auto">
            <a:xfrm>
              <a:off x="3025" y="3239"/>
              <a:ext cx="16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grpSp>
        <p:nvGrpSpPr>
          <p:cNvPr id="17" name="Group 81"/>
          <p:cNvGrpSpPr>
            <a:grpSpLocks/>
          </p:cNvGrpSpPr>
          <p:nvPr/>
        </p:nvGrpSpPr>
        <p:grpSpPr bwMode="auto">
          <a:xfrm>
            <a:off x="1087438" y="5086350"/>
            <a:ext cx="4529137" cy="1466850"/>
            <a:chOff x="366" y="3096"/>
            <a:chExt cx="3297" cy="1126"/>
          </a:xfrm>
        </p:grpSpPr>
        <p:grpSp>
          <p:nvGrpSpPr>
            <p:cNvPr id="18" name="Group 82"/>
            <p:cNvGrpSpPr>
              <a:grpSpLocks/>
            </p:cNvGrpSpPr>
            <p:nvPr/>
          </p:nvGrpSpPr>
          <p:grpSpPr bwMode="auto">
            <a:xfrm>
              <a:off x="366" y="3215"/>
              <a:ext cx="364" cy="340"/>
              <a:chOff x="675" y="3502"/>
              <a:chExt cx="364" cy="340"/>
            </a:xfrm>
          </p:grpSpPr>
          <p:sp>
            <p:nvSpPr>
              <p:cNvPr id="49235" name="Text Box 83"/>
              <p:cNvSpPr txBox="1">
                <a:spLocks noChangeArrowheads="1"/>
              </p:cNvSpPr>
              <p:nvPr/>
            </p:nvSpPr>
            <p:spPr bwMode="auto">
              <a:xfrm>
                <a:off x="675" y="3502"/>
                <a:ext cx="284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M</a:t>
                </a:r>
              </a:p>
            </p:txBody>
          </p:sp>
          <p:sp>
            <p:nvSpPr>
              <p:cNvPr id="49236" name="Text Box 84"/>
              <p:cNvSpPr txBox="1">
                <a:spLocks noChangeArrowheads="1"/>
              </p:cNvSpPr>
              <p:nvPr/>
            </p:nvSpPr>
            <p:spPr bwMode="auto">
              <a:xfrm>
                <a:off x="818" y="3584"/>
                <a:ext cx="221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T</a:t>
                </a:r>
              </a:p>
            </p:txBody>
          </p:sp>
        </p:grpSp>
        <p:grpSp>
          <p:nvGrpSpPr>
            <p:cNvPr id="19" name="Group 85"/>
            <p:cNvGrpSpPr>
              <a:grpSpLocks/>
            </p:cNvGrpSpPr>
            <p:nvPr/>
          </p:nvGrpSpPr>
          <p:grpSpPr bwMode="auto">
            <a:xfrm>
              <a:off x="857" y="3096"/>
              <a:ext cx="287" cy="352"/>
              <a:chOff x="2625" y="3744"/>
              <a:chExt cx="287" cy="352"/>
            </a:xfrm>
          </p:grpSpPr>
          <p:sp>
            <p:nvSpPr>
              <p:cNvPr id="49238" name="Text Box 86"/>
              <p:cNvSpPr txBox="1">
                <a:spLocks noChangeArrowheads="1"/>
              </p:cNvSpPr>
              <p:nvPr/>
            </p:nvSpPr>
            <p:spPr bwMode="auto">
              <a:xfrm>
                <a:off x="2625" y="3744"/>
                <a:ext cx="227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39" name="Text Box 87"/>
              <p:cNvSpPr txBox="1">
                <a:spLocks noChangeArrowheads="1"/>
              </p:cNvSpPr>
              <p:nvPr/>
            </p:nvSpPr>
            <p:spPr bwMode="auto">
              <a:xfrm>
                <a:off x="2733" y="3791"/>
                <a:ext cx="179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i</a:t>
                </a:r>
              </a:p>
            </p:txBody>
          </p:sp>
        </p:grpSp>
        <p:grpSp>
          <p:nvGrpSpPr>
            <p:cNvPr id="20" name="Group 88"/>
            <p:cNvGrpSpPr>
              <a:grpSpLocks/>
            </p:cNvGrpSpPr>
            <p:nvPr/>
          </p:nvGrpSpPr>
          <p:grpSpPr bwMode="auto">
            <a:xfrm>
              <a:off x="857" y="3338"/>
              <a:ext cx="304" cy="332"/>
              <a:chOff x="1231" y="3886"/>
              <a:chExt cx="304" cy="332"/>
            </a:xfrm>
          </p:grpSpPr>
          <p:sp>
            <p:nvSpPr>
              <p:cNvPr id="49241" name="Text Box 89"/>
              <p:cNvSpPr txBox="1">
                <a:spLocks noChangeArrowheads="1"/>
              </p:cNvSpPr>
              <p:nvPr/>
            </p:nvSpPr>
            <p:spPr bwMode="auto">
              <a:xfrm>
                <a:off x="1231" y="3886"/>
                <a:ext cx="227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42" name="Text Box 90"/>
              <p:cNvSpPr txBox="1">
                <a:spLocks noChangeArrowheads="1"/>
              </p:cNvSpPr>
              <p:nvPr/>
            </p:nvSpPr>
            <p:spPr bwMode="auto">
              <a:xfrm>
                <a:off x="1311" y="3960"/>
                <a:ext cx="224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sp>
          <p:nvSpPr>
            <p:cNvPr id="49243" name="Text Box 91"/>
            <p:cNvSpPr txBox="1">
              <a:spLocks noChangeArrowheads="1"/>
            </p:cNvSpPr>
            <p:nvPr/>
          </p:nvSpPr>
          <p:spPr bwMode="auto">
            <a:xfrm>
              <a:off x="648" y="3240"/>
              <a:ext cx="250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sp>
          <p:nvSpPr>
            <p:cNvPr id="49244" name="Line 92"/>
            <p:cNvSpPr>
              <a:spLocks noChangeShapeType="1"/>
            </p:cNvSpPr>
            <p:nvPr/>
          </p:nvSpPr>
          <p:spPr bwMode="auto">
            <a:xfrm>
              <a:off x="872" y="3384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45" name="Line 93"/>
            <p:cNvSpPr>
              <a:spLocks noChangeShapeType="1"/>
            </p:cNvSpPr>
            <p:nvPr/>
          </p:nvSpPr>
          <p:spPr bwMode="auto">
            <a:xfrm>
              <a:off x="896" y="31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46" name="Line 94"/>
            <p:cNvSpPr>
              <a:spLocks noChangeShapeType="1"/>
            </p:cNvSpPr>
            <p:nvPr/>
          </p:nvSpPr>
          <p:spPr bwMode="auto">
            <a:xfrm>
              <a:off x="1088" y="31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47" name="Line 95"/>
            <p:cNvSpPr>
              <a:spLocks noChangeShapeType="1"/>
            </p:cNvSpPr>
            <p:nvPr/>
          </p:nvSpPr>
          <p:spPr bwMode="auto">
            <a:xfrm>
              <a:off x="896" y="341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48" name="Line 96"/>
            <p:cNvSpPr>
              <a:spLocks noChangeShapeType="1"/>
            </p:cNvSpPr>
            <p:nvPr/>
          </p:nvSpPr>
          <p:spPr bwMode="auto">
            <a:xfrm>
              <a:off x="1112" y="3424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49" name="Text Box 97"/>
            <p:cNvSpPr txBox="1">
              <a:spLocks noChangeArrowheads="1"/>
            </p:cNvSpPr>
            <p:nvPr/>
          </p:nvSpPr>
          <p:spPr bwMode="auto">
            <a:xfrm>
              <a:off x="1712" y="3264"/>
              <a:ext cx="25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sp>
          <p:nvSpPr>
            <p:cNvPr id="49250" name="Text Box 98"/>
            <p:cNvSpPr txBox="1">
              <a:spLocks noChangeArrowheads="1"/>
            </p:cNvSpPr>
            <p:nvPr/>
          </p:nvSpPr>
          <p:spPr bwMode="auto">
            <a:xfrm>
              <a:off x="2263" y="3264"/>
              <a:ext cx="25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sp>
          <p:nvSpPr>
            <p:cNvPr id="49251" name="Text Box 99"/>
            <p:cNvSpPr txBox="1">
              <a:spLocks noChangeArrowheads="1"/>
            </p:cNvSpPr>
            <p:nvPr/>
          </p:nvSpPr>
          <p:spPr bwMode="auto">
            <a:xfrm>
              <a:off x="1184" y="3264"/>
              <a:ext cx="25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grpSp>
          <p:nvGrpSpPr>
            <p:cNvPr id="21" name="Group 100"/>
            <p:cNvGrpSpPr>
              <a:grpSpLocks/>
            </p:cNvGrpSpPr>
            <p:nvPr/>
          </p:nvGrpSpPr>
          <p:grpSpPr bwMode="auto">
            <a:xfrm>
              <a:off x="1457" y="3148"/>
              <a:ext cx="283" cy="306"/>
              <a:chOff x="4784" y="3360"/>
              <a:chExt cx="283" cy="306"/>
            </a:xfrm>
          </p:grpSpPr>
          <p:sp>
            <p:nvSpPr>
              <p:cNvPr id="49253" name="Text Box 101"/>
              <p:cNvSpPr txBox="1">
                <a:spLocks noChangeArrowheads="1"/>
              </p:cNvSpPr>
              <p:nvPr/>
            </p:nvSpPr>
            <p:spPr bwMode="auto">
              <a:xfrm>
                <a:off x="4784" y="3360"/>
                <a:ext cx="252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9254" name="Text Box 102"/>
              <p:cNvSpPr txBox="1">
                <a:spLocks noChangeArrowheads="1"/>
              </p:cNvSpPr>
              <p:nvPr/>
            </p:nvSpPr>
            <p:spPr bwMode="auto">
              <a:xfrm>
                <a:off x="4897" y="3408"/>
                <a:ext cx="170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22" name="Group 103"/>
            <p:cNvGrpSpPr>
              <a:grpSpLocks/>
            </p:cNvGrpSpPr>
            <p:nvPr/>
          </p:nvGrpSpPr>
          <p:grpSpPr bwMode="auto">
            <a:xfrm>
              <a:off x="1434" y="3347"/>
              <a:ext cx="334" cy="305"/>
              <a:chOff x="3762" y="3551"/>
              <a:chExt cx="334" cy="305"/>
            </a:xfrm>
          </p:grpSpPr>
          <p:sp>
            <p:nvSpPr>
              <p:cNvPr id="49256" name="Text Box 104"/>
              <p:cNvSpPr txBox="1">
                <a:spLocks noChangeArrowheads="1"/>
              </p:cNvSpPr>
              <p:nvPr/>
            </p:nvSpPr>
            <p:spPr bwMode="auto">
              <a:xfrm>
                <a:off x="3762" y="3551"/>
                <a:ext cx="252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9257" name="Text Box 105"/>
              <p:cNvSpPr txBox="1">
                <a:spLocks noChangeArrowheads="1"/>
              </p:cNvSpPr>
              <p:nvPr/>
            </p:nvSpPr>
            <p:spPr bwMode="auto">
              <a:xfrm>
                <a:off x="3872" y="3592"/>
                <a:ext cx="224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23" name="Group 106"/>
            <p:cNvGrpSpPr>
              <a:grpSpLocks/>
            </p:cNvGrpSpPr>
            <p:nvPr/>
          </p:nvGrpSpPr>
          <p:grpSpPr bwMode="auto">
            <a:xfrm>
              <a:off x="1953" y="3124"/>
              <a:ext cx="282" cy="330"/>
              <a:chOff x="2913" y="3168"/>
              <a:chExt cx="282" cy="330"/>
            </a:xfrm>
          </p:grpSpPr>
          <p:sp>
            <p:nvSpPr>
              <p:cNvPr id="49259" name="Text Box 107"/>
              <p:cNvSpPr txBox="1">
                <a:spLocks noChangeArrowheads="1"/>
              </p:cNvSpPr>
              <p:nvPr/>
            </p:nvSpPr>
            <p:spPr bwMode="auto">
              <a:xfrm>
                <a:off x="2913" y="3168"/>
                <a:ext cx="226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260" name="Text Box 108"/>
              <p:cNvSpPr txBox="1">
                <a:spLocks noChangeArrowheads="1"/>
              </p:cNvSpPr>
              <p:nvPr/>
            </p:nvSpPr>
            <p:spPr bwMode="auto">
              <a:xfrm>
                <a:off x="3025" y="3240"/>
                <a:ext cx="170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24" name="Group 109"/>
            <p:cNvGrpSpPr>
              <a:grpSpLocks/>
            </p:cNvGrpSpPr>
            <p:nvPr/>
          </p:nvGrpSpPr>
          <p:grpSpPr bwMode="auto">
            <a:xfrm>
              <a:off x="2525" y="3338"/>
              <a:ext cx="322" cy="308"/>
              <a:chOff x="1039" y="3214"/>
              <a:chExt cx="322" cy="308"/>
            </a:xfrm>
          </p:grpSpPr>
          <p:sp>
            <p:nvSpPr>
              <p:cNvPr id="49262" name="Text Box 110"/>
              <p:cNvSpPr txBox="1">
                <a:spLocks noChangeArrowheads="1"/>
              </p:cNvSpPr>
              <p:nvPr/>
            </p:nvSpPr>
            <p:spPr bwMode="auto">
              <a:xfrm>
                <a:off x="1039" y="3214"/>
                <a:ext cx="226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263" name="Text Box 111"/>
              <p:cNvSpPr txBox="1">
                <a:spLocks noChangeArrowheads="1"/>
              </p:cNvSpPr>
              <p:nvPr/>
            </p:nvSpPr>
            <p:spPr bwMode="auto">
              <a:xfrm>
                <a:off x="1137" y="3263"/>
                <a:ext cx="224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sp>
          <p:nvSpPr>
            <p:cNvPr id="49264" name="Line 112"/>
            <p:cNvSpPr>
              <a:spLocks noChangeShapeType="1"/>
            </p:cNvSpPr>
            <p:nvPr/>
          </p:nvSpPr>
          <p:spPr bwMode="auto">
            <a:xfrm>
              <a:off x="1480" y="33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65" name="Line 113"/>
            <p:cNvSpPr>
              <a:spLocks noChangeShapeType="1"/>
            </p:cNvSpPr>
            <p:nvPr/>
          </p:nvSpPr>
          <p:spPr bwMode="auto">
            <a:xfrm>
              <a:off x="1976" y="337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66" name="Line 114"/>
            <p:cNvSpPr>
              <a:spLocks noChangeShapeType="1"/>
            </p:cNvSpPr>
            <p:nvPr/>
          </p:nvSpPr>
          <p:spPr bwMode="auto">
            <a:xfrm>
              <a:off x="2552" y="3368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67" name="Text Box 115"/>
            <p:cNvSpPr txBox="1">
              <a:spLocks noChangeArrowheads="1"/>
            </p:cNvSpPr>
            <p:nvPr/>
          </p:nvSpPr>
          <p:spPr bwMode="auto">
            <a:xfrm>
              <a:off x="1977" y="3349"/>
              <a:ext cx="19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9268" name="Text Box 116"/>
            <p:cNvSpPr txBox="1">
              <a:spLocks noChangeArrowheads="1"/>
            </p:cNvSpPr>
            <p:nvPr/>
          </p:nvSpPr>
          <p:spPr bwMode="auto">
            <a:xfrm>
              <a:off x="2579" y="3158"/>
              <a:ext cx="198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9269" name="Line 117"/>
            <p:cNvSpPr>
              <a:spLocks noChangeShapeType="1"/>
            </p:cNvSpPr>
            <p:nvPr/>
          </p:nvSpPr>
          <p:spPr bwMode="auto">
            <a:xfrm>
              <a:off x="1440" y="316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70" name="Line 118"/>
            <p:cNvSpPr>
              <a:spLocks noChangeShapeType="1"/>
            </p:cNvSpPr>
            <p:nvPr/>
          </p:nvSpPr>
          <p:spPr bwMode="auto">
            <a:xfrm>
              <a:off x="1744" y="316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71" name="Line 119"/>
            <p:cNvSpPr>
              <a:spLocks noChangeShapeType="1"/>
            </p:cNvSpPr>
            <p:nvPr/>
          </p:nvSpPr>
          <p:spPr bwMode="auto">
            <a:xfrm>
              <a:off x="2520" y="3192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72" name="Line 120"/>
            <p:cNvSpPr>
              <a:spLocks noChangeShapeType="1"/>
            </p:cNvSpPr>
            <p:nvPr/>
          </p:nvSpPr>
          <p:spPr bwMode="auto">
            <a:xfrm>
              <a:off x="2832" y="3192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73" name="Line 121"/>
            <p:cNvSpPr>
              <a:spLocks noChangeShapeType="1"/>
            </p:cNvSpPr>
            <p:nvPr/>
          </p:nvSpPr>
          <p:spPr bwMode="auto">
            <a:xfrm>
              <a:off x="1944" y="317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74" name="Line 122"/>
            <p:cNvSpPr>
              <a:spLocks noChangeShapeType="1"/>
            </p:cNvSpPr>
            <p:nvPr/>
          </p:nvSpPr>
          <p:spPr bwMode="auto">
            <a:xfrm>
              <a:off x="2224" y="317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25" name="Group 123"/>
            <p:cNvGrpSpPr>
              <a:grpSpLocks/>
            </p:cNvGrpSpPr>
            <p:nvPr/>
          </p:nvGrpSpPr>
          <p:grpSpPr bwMode="auto">
            <a:xfrm>
              <a:off x="1314" y="3648"/>
              <a:ext cx="286" cy="352"/>
              <a:chOff x="2626" y="3744"/>
              <a:chExt cx="286" cy="352"/>
            </a:xfrm>
          </p:grpSpPr>
          <p:sp>
            <p:nvSpPr>
              <p:cNvPr id="49276" name="Text Box 124"/>
              <p:cNvSpPr txBox="1">
                <a:spLocks noChangeArrowheads="1"/>
              </p:cNvSpPr>
              <p:nvPr/>
            </p:nvSpPr>
            <p:spPr bwMode="auto">
              <a:xfrm>
                <a:off x="2626" y="3744"/>
                <a:ext cx="226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77" name="Text Box 125"/>
              <p:cNvSpPr txBox="1">
                <a:spLocks noChangeArrowheads="1"/>
              </p:cNvSpPr>
              <p:nvPr/>
            </p:nvSpPr>
            <p:spPr bwMode="auto">
              <a:xfrm>
                <a:off x="2733" y="3792"/>
                <a:ext cx="179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i</a:t>
                </a:r>
              </a:p>
            </p:txBody>
          </p:sp>
        </p:grpSp>
        <p:grpSp>
          <p:nvGrpSpPr>
            <p:cNvPr id="26" name="Group 126"/>
            <p:cNvGrpSpPr>
              <a:grpSpLocks/>
            </p:cNvGrpSpPr>
            <p:nvPr/>
          </p:nvGrpSpPr>
          <p:grpSpPr bwMode="auto">
            <a:xfrm>
              <a:off x="1314" y="3891"/>
              <a:ext cx="303" cy="331"/>
              <a:chOff x="1232" y="3887"/>
              <a:chExt cx="303" cy="331"/>
            </a:xfrm>
          </p:grpSpPr>
          <p:sp>
            <p:nvSpPr>
              <p:cNvPr id="49279" name="Text Box 127"/>
              <p:cNvSpPr txBox="1">
                <a:spLocks noChangeArrowheads="1"/>
              </p:cNvSpPr>
              <p:nvPr/>
            </p:nvSpPr>
            <p:spPr bwMode="auto">
              <a:xfrm>
                <a:off x="1232" y="3887"/>
                <a:ext cx="226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80" name="Text Box 128"/>
              <p:cNvSpPr txBox="1">
                <a:spLocks noChangeArrowheads="1"/>
              </p:cNvSpPr>
              <p:nvPr/>
            </p:nvSpPr>
            <p:spPr bwMode="auto">
              <a:xfrm>
                <a:off x="1311" y="3960"/>
                <a:ext cx="224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sp>
          <p:nvSpPr>
            <p:cNvPr id="49281" name="Line 129"/>
            <p:cNvSpPr>
              <a:spLocks noChangeShapeType="1"/>
            </p:cNvSpPr>
            <p:nvPr/>
          </p:nvSpPr>
          <p:spPr bwMode="auto">
            <a:xfrm>
              <a:off x="1328" y="393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82" name="Line 130"/>
            <p:cNvSpPr>
              <a:spLocks noChangeShapeType="1"/>
            </p:cNvSpPr>
            <p:nvPr/>
          </p:nvSpPr>
          <p:spPr bwMode="auto">
            <a:xfrm>
              <a:off x="1352" y="37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83" name="Line 131"/>
            <p:cNvSpPr>
              <a:spLocks noChangeShapeType="1"/>
            </p:cNvSpPr>
            <p:nvPr/>
          </p:nvSpPr>
          <p:spPr bwMode="auto">
            <a:xfrm>
              <a:off x="1544" y="37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84" name="Line 132"/>
            <p:cNvSpPr>
              <a:spLocks noChangeShapeType="1"/>
            </p:cNvSpPr>
            <p:nvPr/>
          </p:nvSpPr>
          <p:spPr bwMode="auto">
            <a:xfrm>
              <a:off x="1352" y="39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85" name="Line 133"/>
            <p:cNvSpPr>
              <a:spLocks noChangeShapeType="1"/>
            </p:cNvSpPr>
            <p:nvPr/>
          </p:nvSpPr>
          <p:spPr bwMode="auto">
            <a:xfrm>
              <a:off x="1568" y="397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86" name="Text Box 134"/>
            <p:cNvSpPr txBox="1">
              <a:spLocks noChangeArrowheads="1"/>
            </p:cNvSpPr>
            <p:nvPr/>
          </p:nvSpPr>
          <p:spPr bwMode="auto">
            <a:xfrm>
              <a:off x="1639" y="3816"/>
              <a:ext cx="25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grpSp>
          <p:nvGrpSpPr>
            <p:cNvPr id="27" name="Group 135"/>
            <p:cNvGrpSpPr>
              <a:grpSpLocks/>
            </p:cNvGrpSpPr>
            <p:nvPr/>
          </p:nvGrpSpPr>
          <p:grpSpPr bwMode="auto">
            <a:xfrm>
              <a:off x="1889" y="3685"/>
              <a:ext cx="282" cy="330"/>
              <a:chOff x="2913" y="3169"/>
              <a:chExt cx="282" cy="330"/>
            </a:xfrm>
          </p:grpSpPr>
          <p:sp>
            <p:nvSpPr>
              <p:cNvPr id="49288" name="Text Box 136"/>
              <p:cNvSpPr txBox="1">
                <a:spLocks noChangeArrowheads="1"/>
              </p:cNvSpPr>
              <p:nvPr/>
            </p:nvSpPr>
            <p:spPr bwMode="auto">
              <a:xfrm>
                <a:off x="2913" y="3169"/>
                <a:ext cx="227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289" name="Text Box 137"/>
              <p:cNvSpPr txBox="1">
                <a:spLocks noChangeArrowheads="1"/>
              </p:cNvSpPr>
              <p:nvPr/>
            </p:nvSpPr>
            <p:spPr bwMode="auto">
              <a:xfrm>
                <a:off x="3025" y="3240"/>
                <a:ext cx="170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sp>
          <p:nvSpPr>
            <p:cNvPr id="49290" name="Line 138"/>
            <p:cNvSpPr>
              <a:spLocks noChangeShapeType="1"/>
            </p:cNvSpPr>
            <p:nvPr/>
          </p:nvSpPr>
          <p:spPr bwMode="auto">
            <a:xfrm>
              <a:off x="1912" y="393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91" name="Text Box 139"/>
            <p:cNvSpPr txBox="1">
              <a:spLocks noChangeArrowheads="1"/>
            </p:cNvSpPr>
            <p:nvPr/>
          </p:nvSpPr>
          <p:spPr bwMode="auto">
            <a:xfrm>
              <a:off x="1912" y="3910"/>
              <a:ext cx="198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9292" name="Line 140"/>
            <p:cNvSpPr>
              <a:spLocks noChangeShapeType="1"/>
            </p:cNvSpPr>
            <p:nvPr/>
          </p:nvSpPr>
          <p:spPr bwMode="auto">
            <a:xfrm>
              <a:off x="1880" y="373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293" name="Line 141"/>
            <p:cNvSpPr>
              <a:spLocks noChangeShapeType="1"/>
            </p:cNvSpPr>
            <p:nvPr/>
          </p:nvSpPr>
          <p:spPr bwMode="auto">
            <a:xfrm>
              <a:off x="2160" y="373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28" name="Group 142"/>
            <p:cNvGrpSpPr>
              <a:grpSpLocks/>
            </p:cNvGrpSpPr>
            <p:nvPr/>
          </p:nvGrpSpPr>
          <p:grpSpPr bwMode="auto">
            <a:xfrm>
              <a:off x="2783" y="3648"/>
              <a:ext cx="287" cy="352"/>
              <a:chOff x="2625" y="3744"/>
              <a:chExt cx="287" cy="352"/>
            </a:xfrm>
          </p:grpSpPr>
          <p:sp>
            <p:nvSpPr>
              <p:cNvPr id="49295" name="Text Box 143"/>
              <p:cNvSpPr txBox="1">
                <a:spLocks noChangeArrowheads="1"/>
              </p:cNvSpPr>
              <p:nvPr/>
            </p:nvSpPr>
            <p:spPr bwMode="auto">
              <a:xfrm>
                <a:off x="2625" y="3744"/>
                <a:ext cx="227" cy="3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96" name="Text Box 144"/>
              <p:cNvSpPr txBox="1">
                <a:spLocks noChangeArrowheads="1"/>
              </p:cNvSpPr>
              <p:nvPr/>
            </p:nvSpPr>
            <p:spPr bwMode="auto">
              <a:xfrm>
                <a:off x="2733" y="3792"/>
                <a:ext cx="179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i</a:t>
                </a:r>
              </a:p>
            </p:txBody>
          </p:sp>
        </p:grpSp>
        <p:grpSp>
          <p:nvGrpSpPr>
            <p:cNvPr id="29" name="Group 145"/>
            <p:cNvGrpSpPr>
              <a:grpSpLocks/>
            </p:cNvGrpSpPr>
            <p:nvPr/>
          </p:nvGrpSpPr>
          <p:grpSpPr bwMode="auto">
            <a:xfrm>
              <a:off x="2783" y="3891"/>
              <a:ext cx="304" cy="331"/>
              <a:chOff x="1231" y="3887"/>
              <a:chExt cx="304" cy="331"/>
            </a:xfrm>
          </p:grpSpPr>
          <p:sp>
            <p:nvSpPr>
              <p:cNvPr id="49298" name="Text Box 146"/>
              <p:cNvSpPr txBox="1">
                <a:spLocks noChangeArrowheads="1"/>
              </p:cNvSpPr>
              <p:nvPr/>
            </p:nvSpPr>
            <p:spPr bwMode="auto">
              <a:xfrm>
                <a:off x="1231" y="3887"/>
                <a:ext cx="227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9299" name="Text Box 147"/>
              <p:cNvSpPr txBox="1">
                <a:spLocks noChangeArrowheads="1"/>
              </p:cNvSpPr>
              <p:nvPr/>
            </p:nvSpPr>
            <p:spPr bwMode="auto">
              <a:xfrm>
                <a:off x="1311" y="3960"/>
                <a:ext cx="224" cy="2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sp>
          <p:nvSpPr>
            <p:cNvPr id="49300" name="Line 148"/>
            <p:cNvSpPr>
              <a:spLocks noChangeShapeType="1"/>
            </p:cNvSpPr>
            <p:nvPr/>
          </p:nvSpPr>
          <p:spPr bwMode="auto">
            <a:xfrm>
              <a:off x="2798" y="393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01" name="Line 149"/>
            <p:cNvSpPr>
              <a:spLocks noChangeShapeType="1"/>
            </p:cNvSpPr>
            <p:nvPr/>
          </p:nvSpPr>
          <p:spPr bwMode="auto">
            <a:xfrm>
              <a:off x="2822" y="37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02" name="Line 150"/>
            <p:cNvSpPr>
              <a:spLocks noChangeShapeType="1"/>
            </p:cNvSpPr>
            <p:nvPr/>
          </p:nvSpPr>
          <p:spPr bwMode="auto">
            <a:xfrm>
              <a:off x="3014" y="3720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03" name="Line 151"/>
            <p:cNvSpPr>
              <a:spLocks noChangeShapeType="1"/>
            </p:cNvSpPr>
            <p:nvPr/>
          </p:nvSpPr>
          <p:spPr bwMode="auto">
            <a:xfrm>
              <a:off x="2822" y="3968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04" name="Line 152"/>
            <p:cNvSpPr>
              <a:spLocks noChangeShapeType="1"/>
            </p:cNvSpPr>
            <p:nvPr/>
          </p:nvSpPr>
          <p:spPr bwMode="auto">
            <a:xfrm>
              <a:off x="3038" y="3976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05" name="Text Box 153"/>
            <p:cNvSpPr txBox="1">
              <a:spLocks noChangeArrowheads="1"/>
            </p:cNvSpPr>
            <p:nvPr/>
          </p:nvSpPr>
          <p:spPr bwMode="auto">
            <a:xfrm>
              <a:off x="3079" y="3792"/>
              <a:ext cx="250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=</a:t>
              </a:r>
            </a:p>
          </p:txBody>
        </p:sp>
        <p:grpSp>
          <p:nvGrpSpPr>
            <p:cNvPr id="30" name="Group 154"/>
            <p:cNvGrpSpPr>
              <a:grpSpLocks/>
            </p:cNvGrpSpPr>
            <p:nvPr/>
          </p:nvGrpSpPr>
          <p:grpSpPr bwMode="auto">
            <a:xfrm>
              <a:off x="3340" y="3868"/>
              <a:ext cx="323" cy="307"/>
              <a:chOff x="1038" y="3216"/>
              <a:chExt cx="323" cy="307"/>
            </a:xfrm>
          </p:grpSpPr>
          <p:sp>
            <p:nvSpPr>
              <p:cNvPr id="49307" name="Text Box 155"/>
              <p:cNvSpPr txBox="1">
                <a:spLocks noChangeArrowheads="1"/>
              </p:cNvSpPr>
              <p:nvPr/>
            </p:nvSpPr>
            <p:spPr bwMode="auto">
              <a:xfrm>
                <a:off x="1038" y="3216"/>
                <a:ext cx="227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9308" name="Text Box 156"/>
              <p:cNvSpPr txBox="1">
                <a:spLocks noChangeArrowheads="1"/>
              </p:cNvSpPr>
              <p:nvPr/>
            </p:nvSpPr>
            <p:spPr bwMode="auto">
              <a:xfrm>
                <a:off x="1137" y="3264"/>
                <a:ext cx="224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sp>
          <p:nvSpPr>
            <p:cNvPr id="49309" name="Line 157"/>
            <p:cNvSpPr>
              <a:spLocks noChangeShapeType="1"/>
            </p:cNvSpPr>
            <p:nvPr/>
          </p:nvSpPr>
          <p:spPr bwMode="auto">
            <a:xfrm>
              <a:off x="3368" y="389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10" name="Text Box 158"/>
            <p:cNvSpPr txBox="1">
              <a:spLocks noChangeArrowheads="1"/>
            </p:cNvSpPr>
            <p:nvPr/>
          </p:nvSpPr>
          <p:spPr bwMode="auto">
            <a:xfrm>
              <a:off x="3395" y="3686"/>
              <a:ext cx="197" cy="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9311" name="Line 159"/>
            <p:cNvSpPr>
              <a:spLocks noChangeShapeType="1"/>
            </p:cNvSpPr>
            <p:nvPr/>
          </p:nvSpPr>
          <p:spPr bwMode="auto">
            <a:xfrm>
              <a:off x="3336" y="372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12" name="Line 160"/>
            <p:cNvSpPr>
              <a:spLocks noChangeShapeType="1"/>
            </p:cNvSpPr>
            <p:nvPr/>
          </p:nvSpPr>
          <p:spPr bwMode="auto">
            <a:xfrm>
              <a:off x="3648" y="372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9313" name="Text Box 161"/>
            <p:cNvSpPr txBox="1">
              <a:spLocks noChangeArrowheads="1"/>
            </p:cNvSpPr>
            <p:nvPr/>
          </p:nvSpPr>
          <p:spPr bwMode="auto">
            <a:xfrm>
              <a:off x="2244" y="3840"/>
              <a:ext cx="196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,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Text Box 1029"/>
          <p:cNvSpPr txBox="1">
            <a:spLocks noChangeArrowheads="1"/>
          </p:cNvSpPr>
          <p:nvPr/>
        </p:nvSpPr>
        <p:spPr bwMode="auto">
          <a:xfrm>
            <a:off x="381000" y="1417638"/>
            <a:ext cx="52657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Calculation of Working Distance ; Single Lens</a:t>
            </a:r>
          </a:p>
        </p:txBody>
      </p:sp>
      <p:sp>
        <p:nvSpPr>
          <p:cNvPr id="45063" name="Text Box 1031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grpSp>
        <p:nvGrpSpPr>
          <p:cNvPr id="2" name="Group 1187"/>
          <p:cNvGrpSpPr>
            <a:grpSpLocks/>
          </p:cNvGrpSpPr>
          <p:nvPr/>
        </p:nvGrpSpPr>
        <p:grpSpPr bwMode="auto">
          <a:xfrm>
            <a:off x="985838" y="1874838"/>
            <a:ext cx="7319962" cy="2392362"/>
            <a:chOff x="240" y="432"/>
            <a:chExt cx="5280" cy="1791"/>
          </a:xfrm>
        </p:grpSpPr>
        <p:sp>
          <p:nvSpPr>
            <p:cNvPr id="45220" name="Oval 1188"/>
            <p:cNvSpPr>
              <a:spLocks noChangeArrowheads="1"/>
            </p:cNvSpPr>
            <p:nvPr/>
          </p:nvSpPr>
          <p:spPr bwMode="auto">
            <a:xfrm>
              <a:off x="1968" y="480"/>
              <a:ext cx="144" cy="81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1" name="Line 1189"/>
            <p:cNvSpPr>
              <a:spLocks noChangeShapeType="1"/>
            </p:cNvSpPr>
            <p:nvPr/>
          </p:nvSpPr>
          <p:spPr bwMode="auto">
            <a:xfrm>
              <a:off x="240" y="912"/>
              <a:ext cx="52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2" name="Line 1190"/>
            <p:cNvSpPr>
              <a:spLocks noChangeShapeType="1"/>
            </p:cNvSpPr>
            <p:nvPr/>
          </p:nvSpPr>
          <p:spPr bwMode="auto">
            <a:xfrm flipV="1">
              <a:off x="288" y="43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3" name="Line 1191"/>
            <p:cNvSpPr>
              <a:spLocks noChangeShapeType="1"/>
            </p:cNvSpPr>
            <p:nvPr/>
          </p:nvSpPr>
          <p:spPr bwMode="auto">
            <a:xfrm>
              <a:off x="5472" y="912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4" name="Line 1192"/>
            <p:cNvSpPr>
              <a:spLocks noChangeShapeType="1"/>
            </p:cNvSpPr>
            <p:nvPr/>
          </p:nvSpPr>
          <p:spPr bwMode="auto">
            <a:xfrm>
              <a:off x="288" y="432"/>
              <a:ext cx="5184" cy="13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5" name="Oval 1193"/>
            <p:cNvSpPr>
              <a:spLocks noChangeArrowheads="1"/>
            </p:cNvSpPr>
            <p:nvPr/>
          </p:nvSpPr>
          <p:spPr bwMode="auto">
            <a:xfrm>
              <a:off x="1584" y="880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6" name="Oval 1194"/>
            <p:cNvSpPr>
              <a:spLocks noChangeArrowheads="1"/>
            </p:cNvSpPr>
            <p:nvPr/>
          </p:nvSpPr>
          <p:spPr bwMode="auto">
            <a:xfrm>
              <a:off x="2448" y="880"/>
              <a:ext cx="48" cy="4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7" name="Line 1195"/>
            <p:cNvSpPr>
              <a:spLocks noChangeShapeType="1"/>
            </p:cNvSpPr>
            <p:nvPr/>
          </p:nvSpPr>
          <p:spPr bwMode="auto">
            <a:xfrm>
              <a:off x="288" y="912"/>
              <a:ext cx="0" cy="1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8" name="Line 1196"/>
            <p:cNvSpPr>
              <a:spLocks noChangeShapeType="1"/>
            </p:cNvSpPr>
            <p:nvPr/>
          </p:nvSpPr>
          <p:spPr bwMode="auto">
            <a:xfrm>
              <a:off x="1608" y="91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29" name="Line 1197"/>
            <p:cNvSpPr>
              <a:spLocks noChangeShapeType="1"/>
            </p:cNvSpPr>
            <p:nvPr/>
          </p:nvSpPr>
          <p:spPr bwMode="auto">
            <a:xfrm>
              <a:off x="2472" y="912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0" name="Line 1198"/>
            <p:cNvSpPr>
              <a:spLocks noChangeShapeType="1"/>
            </p:cNvSpPr>
            <p:nvPr/>
          </p:nvSpPr>
          <p:spPr bwMode="auto">
            <a:xfrm>
              <a:off x="2040" y="1296"/>
              <a:ext cx="0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1" name="Line 1199"/>
            <p:cNvSpPr>
              <a:spLocks noChangeShapeType="1"/>
            </p:cNvSpPr>
            <p:nvPr/>
          </p:nvSpPr>
          <p:spPr bwMode="auto">
            <a:xfrm>
              <a:off x="5472" y="182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2" name="Line 1200"/>
            <p:cNvSpPr>
              <a:spLocks noChangeShapeType="1"/>
            </p:cNvSpPr>
            <p:nvPr/>
          </p:nvSpPr>
          <p:spPr bwMode="auto">
            <a:xfrm>
              <a:off x="312" y="1968"/>
              <a:ext cx="17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3" name="Line 1201"/>
            <p:cNvSpPr>
              <a:spLocks noChangeShapeType="1"/>
            </p:cNvSpPr>
            <p:nvPr/>
          </p:nvSpPr>
          <p:spPr bwMode="auto">
            <a:xfrm>
              <a:off x="2064" y="1968"/>
              <a:ext cx="3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4" name="Line 1202"/>
            <p:cNvSpPr>
              <a:spLocks noChangeShapeType="1"/>
            </p:cNvSpPr>
            <p:nvPr/>
          </p:nvSpPr>
          <p:spPr bwMode="auto">
            <a:xfrm>
              <a:off x="296" y="1248"/>
              <a:ext cx="12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5" name="Line 1203"/>
            <p:cNvSpPr>
              <a:spLocks noChangeShapeType="1"/>
            </p:cNvSpPr>
            <p:nvPr/>
          </p:nvSpPr>
          <p:spPr bwMode="auto">
            <a:xfrm>
              <a:off x="2456" y="1248"/>
              <a:ext cx="30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6" name="Line 1204"/>
            <p:cNvSpPr>
              <a:spLocks noChangeShapeType="1"/>
            </p:cNvSpPr>
            <p:nvPr/>
          </p:nvSpPr>
          <p:spPr bwMode="auto">
            <a:xfrm>
              <a:off x="1632" y="134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7" name="Line 1205"/>
            <p:cNvSpPr>
              <a:spLocks noChangeShapeType="1"/>
            </p:cNvSpPr>
            <p:nvPr/>
          </p:nvSpPr>
          <p:spPr bwMode="auto">
            <a:xfrm>
              <a:off x="2064" y="134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5238" name="Text Box 1206"/>
            <p:cNvSpPr txBox="1">
              <a:spLocks noChangeArrowheads="1"/>
            </p:cNvSpPr>
            <p:nvPr/>
          </p:nvSpPr>
          <p:spPr bwMode="auto">
            <a:xfrm>
              <a:off x="1716" y="1296"/>
              <a:ext cx="196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sp>
          <p:nvSpPr>
            <p:cNvPr id="45239" name="Text Box 1207"/>
            <p:cNvSpPr txBox="1">
              <a:spLocks noChangeArrowheads="1"/>
            </p:cNvSpPr>
            <p:nvPr/>
          </p:nvSpPr>
          <p:spPr bwMode="auto">
            <a:xfrm>
              <a:off x="2148" y="1296"/>
              <a:ext cx="196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f</a:t>
              </a:r>
            </a:p>
          </p:txBody>
        </p:sp>
        <p:grpSp>
          <p:nvGrpSpPr>
            <p:cNvPr id="3" name="Group 1208"/>
            <p:cNvGrpSpPr>
              <a:grpSpLocks/>
            </p:cNvGrpSpPr>
            <p:nvPr/>
          </p:nvGrpSpPr>
          <p:grpSpPr bwMode="auto">
            <a:xfrm>
              <a:off x="803" y="1024"/>
              <a:ext cx="320" cy="301"/>
              <a:chOff x="1041" y="3215"/>
              <a:chExt cx="320" cy="301"/>
            </a:xfrm>
          </p:grpSpPr>
          <p:sp>
            <p:nvSpPr>
              <p:cNvPr id="45241" name="Text Box 1209"/>
              <p:cNvSpPr txBox="1">
                <a:spLocks noChangeArrowheads="1"/>
              </p:cNvSpPr>
              <p:nvPr/>
            </p:nvSpPr>
            <p:spPr bwMode="auto">
              <a:xfrm>
                <a:off x="1041" y="3215"/>
                <a:ext cx="224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5242" name="Text Box 1210"/>
              <p:cNvSpPr txBox="1">
                <a:spLocks noChangeArrowheads="1"/>
              </p:cNvSpPr>
              <p:nvPr/>
            </p:nvSpPr>
            <p:spPr bwMode="auto">
              <a:xfrm>
                <a:off x="1139" y="3264"/>
                <a:ext cx="222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4" name="Group 1211"/>
            <p:cNvGrpSpPr>
              <a:grpSpLocks/>
            </p:cNvGrpSpPr>
            <p:nvPr/>
          </p:nvGrpSpPr>
          <p:grpSpPr bwMode="auto">
            <a:xfrm>
              <a:off x="3632" y="1924"/>
              <a:ext cx="282" cy="299"/>
              <a:chOff x="4784" y="3360"/>
              <a:chExt cx="282" cy="299"/>
            </a:xfrm>
          </p:grpSpPr>
          <p:sp>
            <p:nvSpPr>
              <p:cNvPr id="45244" name="Text Box 1212"/>
              <p:cNvSpPr txBox="1">
                <a:spLocks noChangeArrowheads="1"/>
              </p:cNvSpPr>
              <p:nvPr/>
            </p:nvSpPr>
            <p:spPr bwMode="auto">
              <a:xfrm>
                <a:off x="4784" y="3360"/>
                <a:ext cx="250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5245" name="Text Box 1213"/>
              <p:cNvSpPr txBox="1">
                <a:spLocks noChangeArrowheads="1"/>
              </p:cNvSpPr>
              <p:nvPr/>
            </p:nvSpPr>
            <p:spPr bwMode="auto">
              <a:xfrm>
                <a:off x="4897" y="3407"/>
                <a:ext cx="169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5" name="Group 1214"/>
            <p:cNvGrpSpPr>
              <a:grpSpLocks/>
            </p:cNvGrpSpPr>
            <p:nvPr/>
          </p:nvGrpSpPr>
          <p:grpSpPr bwMode="auto">
            <a:xfrm>
              <a:off x="248" y="552"/>
              <a:ext cx="303" cy="325"/>
              <a:chOff x="1232" y="3887"/>
              <a:chExt cx="303" cy="325"/>
            </a:xfrm>
          </p:grpSpPr>
          <p:sp>
            <p:nvSpPr>
              <p:cNvPr id="45247" name="Text Box 1215"/>
              <p:cNvSpPr txBox="1">
                <a:spLocks noChangeArrowheads="1"/>
              </p:cNvSpPr>
              <p:nvPr/>
            </p:nvSpPr>
            <p:spPr bwMode="auto">
              <a:xfrm>
                <a:off x="1232" y="3887"/>
                <a:ext cx="225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5248" name="Text Box 1216"/>
              <p:cNvSpPr txBox="1">
                <a:spLocks noChangeArrowheads="1"/>
              </p:cNvSpPr>
              <p:nvPr/>
            </p:nvSpPr>
            <p:spPr bwMode="auto">
              <a:xfrm>
                <a:off x="1313" y="3960"/>
                <a:ext cx="222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6" name="Group 1217"/>
            <p:cNvGrpSpPr>
              <a:grpSpLocks/>
            </p:cNvGrpSpPr>
            <p:nvPr/>
          </p:nvGrpSpPr>
          <p:grpSpPr bwMode="auto">
            <a:xfrm>
              <a:off x="961" y="1920"/>
              <a:ext cx="331" cy="298"/>
              <a:chOff x="3764" y="3551"/>
              <a:chExt cx="331" cy="298"/>
            </a:xfrm>
          </p:grpSpPr>
          <p:sp>
            <p:nvSpPr>
              <p:cNvPr id="45250" name="Text Box 1218"/>
              <p:cNvSpPr txBox="1">
                <a:spLocks noChangeArrowheads="1"/>
              </p:cNvSpPr>
              <p:nvPr/>
            </p:nvSpPr>
            <p:spPr bwMode="auto">
              <a:xfrm>
                <a:off x="3764" y="3551"/>
                <a:ext cx="249" cy="2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S</a:t>
                </a:r>
              </a:p>
            </p:txBody>
          </p:sp>
          <p:sp>
            <p:nvSpPr>
              <p:cNvPr id="45251" name="Text Box 1219"/>
              <p:cNvSpPr txBox="1">
                <a:spLocks noChangeArrowheads="1"/>
              </p:cNvSpPr>
              <p:nvPr/>
            </p:nvSpPr>
            <p:spPr bwMode="auto">
              <a:xfrm>
                <a:off x="3872" y="3593"/>
                <a:ext cx="223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o</a:t>
                </a:r>
              </a:p>
            </p:txBody>
          </p:sp>
        </p:grpSp>
        <p:grpSp>
          <p:nvGrpSpPr>
            <p:cNvPr id="7" name="Group 1220"/>
            <p:cNvGrpSpPr>
              <a:grpSpLocks/>
            </p:cNvGrpSpPr>
            <p:nvPr/>
          </p:nvGrpSpPr>
          <p:grpSpPr bwMode="auto">
            <a:xfrm>
              <a:off x="3875" y="1009"/>
              <a:ext cx="279" cy="324"/>
              <a:chOff x="2915" y="3169"/>
              <a:chExt cx="279" cy="324"/>
            </a:xfrm>
          </p:grpSpPr>
          <p:sp>
            <p:nvSpPr>
              <p:cNvPr id="45253" name="Text Box 1221"/>
              <p:cNvSpPr txBox="1">
                <a:spLocks noChangeArrowheads="1"/>
              </p:cNvSpPr>
              <p:nvPr/>
            </p:nvSpPr>
            <p:spPr bwMode="auto">
              <a:xfrm>
                <a:off x="2915" y="3169"/>
                <a:ext cx="224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x</a:t>
                </a:r>
              </a:p>
            </p:txBody>
          </p:sp>
          <p:sp>
            <p:nvSpPr>
              <p:cNvPr id="45254" name="Text Box 1222"/>
              <p:cNvSpPr txBox="1">
                <a:spLocks noChangeArrowheads="1"/>
              </p:cNvSpPr>
              <p:nvPr/>
            </p:nvSpPr>
            <p:spPr bwMode="auto">
              <a:xfrm>
                <a:off x="3026" y="3241"/>
                <a:ext cx="168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1600" b="1"/>
                  <a:t>i</a:t>
                </a:r>
              </a:p>
            </p:txBody>
          </p:sp>
        </p:grpSp>
        <p:grpSp>
          <p:nvGrpSpPr>
            <p:cNvPr id="8" name="Group 1223"/>
            <p:cNvGrpSpPr>
              <a:grpSpLocks/>
            </p:cNvGrpSpPr>
            <p:nvPr/>
          </p:nvGrpSpPr>
          <p:grpSpPr bwMode="auto">
            <a:xfrm>
              <a:off x="5231" y="1358"/>
              <a:ext cx="284" cy="345"/>
              <a:chOff x="2626" y="3744"/>
              <a:chExt cx="284" cy="345"/>
            </a:xfrm>
          </p:grpSpPr>
          <p:sp>
            <p:nvSpPr>
              <p:cNvPr id="45256" name="Text Box 1224"/>
              <p:cNvSpPr txBox="1">
                <a:spLocks noChangeArrowheads="1"/>
              </p:cNvSpPr>
              <p:nvPr/>
            </p:nvSpPr>
            <p:spPr bwMode="auto">
              <a:xfrm>
                <a:off x="2626" y="3744"/>
                <a:ext cx="225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y</a:t>
                </a:r>
              </a:p>
            </p:txBody>
          </p:sp>
          <p:sp>
            <p:nvSpPr>
              <p:cNvPr id="45257" name="Text Box 1225"/>
              <p:cNvSpPr txBox="1">
                <a:spLocks noChangeArrowheads="1"/>
              </p:cNvSpPr>
              <p:nvPr/>
            </p:nvSpPr>
            <p:spPr bwMode="auto">
              <a:xfrm>
                <a:off x="2733" y="3792"/>
                <a:ext cx="177" cy="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ko-KR" sz="2000" b="1"/>
                  <a:t>i</a:t>
                </a:r>
              </a:p>
            </p:txBody>
          </p:sp>
        </p:grpSp>
      </p:grpSp>
      <p:grpSp>
        <p:nvGrpSpPr>
          <p:cNvPr id="9" name="Group 1226"/>
          <p:cNvGrpSpPr>
            <a:grpSpLocks/>
          </p:cNvGrpSpPr>
          <p:nvPr/>
        </p:nvGrpSpPr>
        <p:grpSpPr bwMode="auto">
          <a:xfrm>
            <a:off x="1130300" y="4144963"/>
            <a:ext cx="419100" cy="433387"/>
            <a:chOff x="1233" y="3887"/>
            <a:chExt cx="302" cy="324"/>
          </a:xfrm>
        </p:grpSpPr>
        <p:sp>
          <p:nvSpPr>
            <p:cNvPr id="45259" name="Text Box 1227"/>
            <p:cNvSpPr txBox="1">
              <a:spLocks noChangeArrowheads="1"/>
            </p:cNvSpPr>
            <p:nvPr/>
          </p:nvSpPr>
          <p:spPr bwMode="auto">
            <a:xfrm>
              <a:off x="1233" y="3887"/>
              <a:ext cx="224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60" name="Text Box 1228"/>
            <p:cNvSpPr txBox="1">
              <a:spLocks noChangeArrowheads="1"/>
            </p:cNvSpPr>
            <p:nvPr/>
          </p:nvSpPr>
          <p:spPr bwMode="auto">
            <a:xfrm>
              <a:off x="1313" y="3959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261" name="Text Box 1229"/>
          <p:cNvSpPr txBox="1">
            <a:spLocks noChangeArrowheads="1"/>
          </p:cNvSpPr>
          <p:nvPr/>
        </p:nvSpPr>
        <p:spPr bwMode="auto">
          <a:xfrm>
            <a:off x="1395413" y="4203700"/>
            <a:ext cx="4090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Camera Aperture Size(dalsa) ; 28.7 mm</a:t>
            </a:r>
          </a:p>
        </p:txBody>
      </p:sp>
      <p:sp>
        <p:nvSpPr>
          <p:cNvPr id="45262" name="Text Box 1230"/>
          <p:cNvSpPr txBox="1">
            <a:spLocks noChangeArrowheads="1"/>
          </p:cNvSpPr>
          <p:nvPr/>
        </p:nvSpPr>
        <p:spPr bwMode="auto">
          <a:xfrm>
            <a:off x="1420813" y="4546600"/>
            <a:ext cx="3074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: FOV(Field of View) ; 480 mm</a:t>
            </a:r>
          </a:p>
        </p:txBody>
      </p:sp>
      <p:grpSp>
        <p:nvGrpSpPr>
          <p:cNvPr id="10" name="Group 1231"/>
          <p:cNvGrpSpPr>
            <a:grpSpLocks/>
          </p:cNvGrpSpPr>
          <p:nvPr/>
        </p:nvGrpSpPr>
        <p:grpSpPr bwMode="auto">
          <a:xfrm>
            <a:off x="1143000" y="4470400"/>
            <a:ext cx="395288" cy="460375"/>
            <a:chOff x="2626" y="3744"/>
            <a:chExt cx="285" cy="345"/>
          </a:xfrm>
        </p:grpSpPr>
        <p:sp>
          <p:nvSpPr>
            <p:cNvPr id="45264" name="Text Box 1232"/>
            <p:cNvSpPr txBox="1">
              <a:spLocks noChangeArrowheads="1"/>
            </p:cNvSpPr>
            <p:nvPr/>
          </p:nvSpPr>
          <p:spPr bwMode="auto">
            <a:xfrm>
              <a:off x="2626" y="3744"/>
              <a:ext cx="224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65" name="Text Box 1233"/>
            <p:cNvSpPr txBox="1">
              <a:spLocks noChangeArrowheads="1"/>
            </p:cNvSpPr>
            <p:nvPr/>
          </p:nvSpPr>
          <p:spPr bwMode="auto">
            <a:xfrm>
              <a:off x="2733" y="3792"/>
              <a:ext cx="178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i</a:t>
              </a:r>
            </a:p>
          </p:txBody>
        </p:sp>
      </p:grpSp>
      <p:grpSp>
        <p:nvGrpSpPr>
          <p:cNvPr id="11" name="Group 1234"/>
          <p:cNvGrpSpPr>
            <a:grpSpLocks/>
          </p:cNvGrpSpPr>
          <p:nvPr/>
        </p:nvGrpSpPr>
        <p:grpSpPr bwMode="auto">
          <a:xfrm>
            <a:off x="1431925" y="4846638"/>
            <a:ext cx="393700" cy="460375"/>
            <a:chOff x="2626" y="3744"/>
            <a:chExt cx="284" cy="345"/>
          </a:xfrm>
        </p:grpSpPr>
        <p:sp>
          <p:nvSpPr>
            <p:cNvPr id="45267" name="Text Box 1235"/>
            <p:cNvSpPr txBox="1">
              <a:spLocks noChangeArrowheads="1"/>
            </p:cNvSpPr>
            <p:nvPr/>
          </p:nvSpPr>
          <p:spPr bwMode="auto">
            <a:xfrm>
              <a:off x="2626" y="3744"/>
              <a:ext cx="225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68" name="Text Box 1236"/>
            <p:cNvSpPr txBox="1">
              <a:spLocks noChangeArrowheads="1"/>
            </p:cNvSpPr>
            <p:nvPr/>
          </p:nvSpPr>
          <p:spPr bwMode="auto">
            <a:xfrm>
              <a:off x="2733" y="3792"/>
              <a:ext cx="177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i</a:t>
              </a:r>
            </a:p>
          </p:txBody>
        </p:sp>
      </p:grpSp>
      <p:grpSp>
        <p:nvGrpSpPr>
          <p:cNvPr id="12" name="Group 1237"/>
          <p:cNvGrpSpPr>
            <a:grpSpLocks/>
          </p:cNvGrpSpPr>
          <p:nvPr/>
        </p:nvGrpSpPr>
        <p:grpSpPr bwMode="auto">
          <a:xfrm>
            <a:off x="1431925" y="5170488"/>
            <a:ext cx="419100" cy="433387"/>
            <a:chOff x="1232" y="3887"/>
            <a:chExt cx="302" cy="324"/>
          </a:xfrm>
        </p:grpSpPr>
        <p:sp>
          <p:nvSpPr>
            <p:cNvPr id="45270" name="Text Box 1238"/>
            <p:cNvSpPr txBox="1">
              <a:spLocks noChangeArrowheads="1"/>
            </p:cNvSpPr>
            <p:nvPr/>
          </p:nvSpPr>
          <p:spPr bwMode="auto">
            <a:xfrm>
              <a:off x="1232" y="3887"/>
              <a:ext cx="225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71" name="Text Box 1239"/>
            <p:cNvSpPr txBox="1">
              <a:spLocks noChangeArrowheads="1"/>
            </p:cNvSpPr>
            <p:nvPr/>
          </p:nvSpPr>
          <p:spPr bwMode="auto">
            <a:xfrm>
              <a:off x="1312" y="3959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272" name="Line 1240"/>
          <p:cNvSpPr>
            <a:spLocks noChangeShapeType="1"/>
          </p:cNvSpPr>
          <p:nvPr/>
        </p:nvSpPr>
        <p:spPr bwMode="auto">
          <a:xfrm>
            <a:off x="1450975" y="5230813"/>
            <a:ext cx="333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73" name="Line 1241"/>
          <p:cNvSpPr>
            <a:spLocks noChangeShapeType="1"/>
          </p:cNvSpPr>
          <p:nvPr/>
        </p:nvSpPr>
        <p:spPr bwMode="auto">
          <a:xfrm>
            <a:off x="1484313" y="4941888"/>
            <a:ext cx="0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74" name="Line 1242"/>
          <p:cNvSpPr>
            <a:spLocks noChangeShapeType="1"/>
          </p:cNvSpPr>
          <p:nvPr/>
        </p:nvSpPr>
        <p:spPr bwMode="auto">
          <a:xfrm>
            <a:off x="1751013" y="4941888"/>
            <a:ext cx="0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75" name="Line 1243"/>
          <p:cNvSpPr>
            <a:spLocks noChangeShapeType="1"/>
          </p:cNvSpPr>
          <p:nvPr/>
        </p:nvSpPr>
        <p:spPr bwMode="auto">
          <a:xfrm>
            <a:off x="1484313" y="5273675"/>
            <a:ext cx="0" cy="192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76" name="Line 1244"/>
          <p:cNvSpPr>
            <a:spLocks noChangeShapeType="1"/>
          </p:cNvSpPr>
          <p:nvPr/>
        </p:nvSpPr>
        <p:spPr bwMode="auto">
          <a:xfrm>
            <a:off x="1784350" y="5284788"/>
            <a:ext cx="0" cy="192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77" name="Text Box 1245"/>
          <p:cNvSpPr txBox="1">
            <a:spLocks noChangeArrowheads="1"/>
          </p:cNvSpPr>
          <p:nvPr/>
        </p:nvSpPr>
        <p:spPr bwMode="auto">
          <a:xfrm>
            <a:off x="1828800" y="5060950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grpSp>
        <p:nvGrpSpPr>
          <p:cNvPr id="13" name="Group 1246"/>
          <p:cNvGrpSpPr>
            <a:grpSpLocks/>
          </p:cNvGrpSpPr>
          <p:nvPr/>
        </p:nvGrpSpPr>
        <p:grpSpPr bwMode="auto">
          <a:xfrm>
            <a:off x="2174875" y="4883150"/>
            <a:ext cx="387350" cy="433388"/>
            <a:chOff x="2914" y="3167"/>
            <a:chExt cx="279" cy="325"/>
          </a:xfrm>
        </p:grpSpPr>
        <p:sp>
          <p:nvSpPr>
            <p:cNvPr id="45279" name="Text Box 1247"/>
            <p:cNvSpPr txBox="1">
              <a:spLocks noChangeArrowheads="1"/>
            </p:cNvSpPr>
            <p:nvPr/>
          </p:nvSpPr>
          <p:spPr bwMode="auto">
            <a:xfrm>
              <a:off x="2914" y="3167"/>
              <a:ext cx="224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280" name="Text Box 1248"/>
            <p:cNvSpPr txBox="1">
              <a:spLocks noChangeArrowheads="1"/>
            </p:cNvSpPr>
            <p:nvPr/>
          </p:nvSpPr>
          <p:spPr bwMode="auto">
            <a:xfrm>
              <a:off x="3025" y="3240"/>
              <a:ext cx="16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sp>
        <p:nvSpPr>
          <p:cNvPr id="45281" name="Line 1249"/>
          <p:cNvSpPr>
            <a:spLocks noChangeShapeType="1"/>
          </p:cNvSpPr>
          <p:nvPr/>
        </p:nvSpPr>
        <p:spPr bwMode="auto">
          <a:xfrm>
            <a:off x="2205038" y="5219700"/>
            <a:ext cx="333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82" name="Text Box 1250"/>
          <p:cNvSpPr txBox="1">
            <a:spLocks noChangeArrowheads="1"/>
          </p:cNvSpPr>
          <p:nvPr/>
        </p:nvSpPr>
        <p:spPr bwMode="auto">
          <a:xfrm>
            <a:off x="2206625" y="5186363"/>
            <a:ext cx="27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5283" name="Line 1251"/>
          <p:cNvSpPr>
            <a:spLocks noChangeShapeType="1"/>
          </p:cNvSpPr>
          <p:nvPr/>
        </p:nvSpPr>
        <p:spPr bwMode="auto">
          <a:xfrm>
            <a:off x="2160588" y="4953000"/>
            <a:ext cx="0" cy="512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84" name="Line 1252"/>
          <p:cNvSpPr>
            <a:spLocks noChangeShapeType="1"/>
          </p:cNvSpPr>
          <p:nvPr/>
        </p:nvSpPr>
        <p:spPr bwMode="auto">
          <a:xfrm>
            <a:off x="2549525" y="4953000"/>
            <a:ext cx="0" cy="512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14" name="Group 1253"/>
          <p:cNvGrpSpPr>
            <a:grpSpLocks/>
          </p:cNvGrpSpPr>
          <p:nvPr/>
        </p:nvGrpSpPr>
        <p:grpSpPr bwMode="auto">
          <a:xfrm>
            <a:off x="1431925" y="5743575"/>
            <a:ext cx="393700" cy="460375"/>
            <a:chOff x="2626" y="3744"/>
            <a:chExt cx="284" cy="344"/>
          </a:xfrm>
        </p:grpSpPr>
        <p:sp>
          <p:nvSpPr>
            <p:cNvPr id="45286" name="Text Box 1254"/>
            <p:cNvSpPr txBox="1">
              <a:spLocks noChangeArrowheads="1"/>
            </p:cNvSpPr>
            <p:nvPr/>
          </p:nvSpPr>
          <p:spPr bwMode="auto">
            <a:xfrm>
              <a:off x="2626" y="3744"/>
              <a:ext cx="225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87" name="Text Box 1255"/>
            <p:cNvSpPr txBox="1">
              <a:spLocks noChangeArrowheads="1"/>
            </p:cNvSpPr>
            <p:nvPr/>
          </p:nvSpPr>
          <p:spPr bwMode="auto">
            <a:xfrm>
              <a:off x="2733" y="3791"/>
              <a:ext cx="177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i</a:t>
              </a:r>
            </a:p>
          </p:txBody>
        </p:sp>
      </p:grpSp>
      <p:grpSp>
        <p:nvGrpSpPr>
          <p:cNvPr id="15" name="Group 1256"/>
          <p:cNvGrpSpPr>
            <a:grpSpLocks/>
          </p:cNvGrpSpPr>
          <p:nvPr/>
        </p:nvGrpSpPr>
        <p:grpSpPr bwMode="auto">
          <a:xfrm>
            <a:off x="1431925" y="6069013"/>
            <a:ext cx="419100" cy="433387"/>
            <a:chOff x="1232" y="3887"/>
            <a:chExt cx="302" cy="325"/>
          </a:xfrm>
        </p:grpSpPr>
        <p:sp>
          <p:nvSpPr>
            <p:cNvPr id="45289" name="Text Box 1257"/>
            <p:cNvSpPr txBox="1">
              <a:spLocks noChangeArrowheads="1"/>
            </p:cNvSpPr>
            <p:nvPr/>
          </p:nvSpPr>
          <p:spPr bwMode="auto">
            <a:xfrm>
              <a:off x="1232" y="3887"/>
              <a:ext cx="225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y</a:t>
              </a:r>
            </a:p>
          </p:txBody>
        </p:sp>
        <p:sp>
          <p:nvSpPr>
            <p:cNvPr id="45290" name="Text Box 1258"/>
            <p:cNvSpPr txBox="1">
              <a:spLocks noChangeArrowheads="1"/>
            </p:cNvSpPr>
            <p:nvPr/>
          </p:nvSpPr>
          <p:spPr bwMode="auto">
            <a:xfrm>
              <a:off x="1312" y="3960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291" name="Line 1259"/>
          <p:cNvSpPr>
            <a:spLocks noChangeShapeType="1"/>
          </p:cNvSpPr>
          <p:nvPr/>
        </p:nvSpPr>
        <p:spPr bwMode="auto">
          <a:xfrm>
            <a:off x="1450975" y="6127750"/>
            <a:ext cx="333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92" name="Line 1260"/>
          <p:cNvSpPr>
            <a:spLocks noChangeShapeType="1"/>
          </p:cNvSpPr>
          <p:nvPr/>
        </p:nvSpPr>
        <p:spPr bwMode="auto">
          <a:xfrm>
            <a:off x="1484313" y="5840413"/>
            <a:ext cx="0" cy="192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93" name="Line 1261"/>
          <p:cNvSpPr>
            <a:spLocks noChangeShapeType="1"/>
          </p:cNvSpPr>
          <p:nvPr/>
        </p:nvSpPr>
        <p:spPr bwMode="auto">
          <a:xfrm>
            <a:off x="1751013" y="5840413"/>
            <a:ext cx="0" cy="192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94" name="Line 1262"/>
          <p:cNvSpPr>
            <a:spLocks noChangeShapeType="1"/>
          </p:cNvSpPr>
          <p:nvPr/>
        </p:nvSpPr>
        <p:spPr bwMode="auto">
          <a:xfrm>
            <a:off x="1484313" y="6170613"/>
            <a:ext cx="0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95" name="Line 1263"/>
          <p:cNvSpPr>
            <a:spLocks noChangeShapeType="1"/>
          </p:cNvSpPr>
          <p:nvPr/>
        </p:nvSpPr>
        <p:spPr bwMode="auto">
          <a:xfrm>
            <a:off x="1784350" y="6181725"/>
            <a:ext cx="0" cy="192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296" name="Text Box 1264"/>
          <p:cNvSpPr txBox="1">
            <a:spLocks noChangeArrowheads="1"/>
          </p:cNvSpPr>
          <p:nvPr/>
        </p:nvSpPr>
        <p:spPr bwMode="auto">
          <a:xfrm>
            <a:off x="1843088" y="5935663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grpSp>
        <p:nvGrpSpPr>
          <p:cNvPr id="16" name="Group 1265"/>
          <p:cNvGrpSpPr>
            <a:grpSpLocks/>
          </p:cNvGrpSpPr>
          <p:nvPr/>
        </p:nvGrpSpPr>
        <p:grpSpPr bwMode="auto">
          <a:xfrm>
            <a:off x="2205038" y="6035675"/>
            <a:ext cx="444500" cy="401638"/>
            <a:chOff x="1040" y="3214"/>
            <a:chExt cx="320" cy="301"/>
          </a:xfrm>
        </p:grpSpPr>
        <p:sp>
          <p:nvSpPr>
            <p:cNvPr id="45298" name="Text Box 1266"/>
            <p:cNvSpPr txBox="1">
              <a:spLocks noChangeArrowheads="1"/>
            </p:cNvSpPr>
            <p:nvPr/>
          </p:nvSpPr>
          <p:spPr bwMode="auto">
            <a:xfrm>
              <a:off x="1040" y="3214"/>
              <a:ext cx="224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299" name="Text Box 1267"/>
            <p:cNvSpPr txBox="1">
              <a:spLocks noChangeArrowheads="1"/>
            </p:cNvSpPr>
            <p:nvPr/>
          </p:nvSpPr>
          <p:spPr bwMode="auto">
            <a:xfrm>
              <a:off x="1138" y="3263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300" name="Line 1268"/>
          <p:cNvSpPr>
            <a:spLocks noChangeShapeType="1"/>
          </p:cNvSpPr>
          <p:nvPr/>
        </p:nvSpPr>
        <p:spPr bwMode="auto">
          <a:xfrm>
            <a:off x="2241550" y="6075363"/>
            <a:ext cx="3317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301" name="Text Box 1269"/>
          <p:cNvSpPr txBox="1">
            <a:spLocks noChangeArrowheads="1"/>
          </p:cNvSpPr>
          <p:nvPr/>
        </p:nvSpPr>
        <p:spPr bwMode="auto">
          <a:xfrm>
            <a:off x="2279650" y="5794375"/>
            <a:ext cx="27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5302" name="Line 1270"/>
          <p:cNvSpPr>
            <a:spLocks noChangeShapeType="1"/>
          </p:cNvSpPr>
          <p:nvPr/>
        </p:nvSpPr>
        <p:spPr bwMode="auto">
          <a:xfrm>
            <a:off x="2197100" y="5840413"/>
            <a:ext cx="0" cy="512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303" name="Line 1271"/>
          <p:cNvSpPr>
            <a:spLocks noChangeShapeType="1"/>
          </p:cNvSpPr>
          <p:nvPr/>
        </p:nvSpPr>
        <p:spPr bwMode="auto">
          <a:xfrm>
            <a:off x="2628900" y="5840413"/>
            <a:ext cx="0" cy="512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304" name="Text Box 1272"/>
          <p:cNvSpPr txBox="1">
            <a:spLocks noChangeArrowheads="1"/>
          </p:cNvSpPr>
          <p:nvPr/>
        </p:nvSpPr>
        <p:spPr bwMode="auto">
          <a:xfrm>
            <a:off x="838200" y="3946525"/>
            <a:ext cx="11890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/>
              <a:t>Example</a:t>
            </a:r>
          </a:p>
        </p:txBody>
      </p:sp>
      <p:sp>
        <p:nvSpPr>
          <p:cNvPr id="45305" name="Text Box 1273"/>
          <p:cNvSpPr txBox="1">
            <a:spLocks noChangeArrowheads="1"/>
          </p:cNvSpPr>
          <p:nvPr/>
        </p:nvSpPr>
        <p:spPr bwMode="auto">
          <a:xfrm>
            <a:off x="4645025" y="4525963"/>
            <a:ext cx="33575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f : focal length of Lens ; 50 mm  </a:t>
            </a:r>
          </a:p>
        </p:txBody>
      </p:sp>
      <p:sp>
        <p:nvSpPr>
          <p:cNvPr id="45306" name="Text Box 1274"/>
          <p:cNvSpPr txBox="1">
            <a:spLocks noChangeArrowheads="1"/>
          </p:cNvSpPr>
          <p:nvPr/>
        </p:nvSpPr>
        <p:spPr bwMode="auto">
          <a:xfrm>
            <a:off x="3179763" y="4941888"/>
            <a:ext cx="536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480</a:t>
            </a:r>
          </a:p>
        </p:txBody>
      </p:sp>
      <p:sp>
        <p:nvSpPr>
          <p:cNvPr id="45307" name="Text Box 1275"/>
          <p:cNvSpPr txBox="1">
            <a:spLocks noChangeArrowheads="1"/>
          </p:cNvSpPr>
          <p:nvPr/>
        </p:nvSpPr>
        <p:spPr bwMode="auto">
          <a:xfrm>
            <a:off x="3143250" y="5268913"/>
            <a:ext cx="604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28.7</a:t>
            </a:r>
          </a:p>
        </p:txBody>
      </p:sp>
      <p:sp>
        <p:nvSpPr>
          <p:cNvPr id="45308" name="Text Box 1276"/>
          <p:cNvSpPr txBox="1">
            <a:spLocks noChangeArrowheads="1"/>
          </p:cNvSpPr>
          <p:nvPr/>
        </p:nvSpPr>
        <p:spPr bwMode="auto">
          <a:xfrm>
            <a:off x="3965575" y="5273675"/>
            <a:ext cx="419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50</a:t>
            </a:r>
          </a:p>
        </p:txBody>
      </p:sp>
      <p:sp>
        <p:nvSpPr>
          <p:cNvPr id="45309" name="Text Box 1277"/>
          <p:cNvSpPr txBox="1">
            <a:spLocks noChangeArrowheads="1"/>
          </p:cNvSpPr>
          <p:nvPr/>
        </p:nvSpPr>
        <p:spPr bwMode="auto">
          <a:xfrm>
            <a:off x="3694113" y="5102225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=</a:t>
            </a:r>
          </a:p>
        </p:txBody>
      </p:sp>
      <p:sp>
        <p:nvSpPr>
          <p:cNvPr id="45310" name="Line 1278"/>
          <p:cNvSpPr>
            <a:spLocks noChangeShapeType="1"/>
          </p:cNvSpPr>
          <p:nvPr/>
        </p:nvSpPr>
        <p:spPr bwMode="auto">
          <a:xfrm>
            <a:off x="3248025" y="5230813"/>
            <a:ext cx="3984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311" name="Line 1279"/>
          <p:cNvSpPr>
            <a:spLocks noChangeShapeType="1"/>
          </p:cNvSpPr>
          <p:nvPr/>
        </p:nvSpPr>
        <p:spPr bwMode="auto">
          <a:xfrm>
            <a:off x="3979863" y="5230813"/>
            <a:ext cx="400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17" name="Group 1280"/>
          <p:cNvGrpSpPr>
            <a:grpSpLocks/>
          </p:cNvGrpSpPr>
          <p:nvPr/>
        </p:nvGrpSpPr>
        <p:grpSpPr bwMode="auto">
          <a:xfrm>
            <a:off x="3962400" y="4889500"/>
            <a:ext cx="387350" cy="433388"/>
            <a:chOff x="2914" y="3168"/>
            <a:chExt cx="280" cy="325"/>
          </a:xfrm>
        </p:grpSpPr>
        <p:sp>
          <p:nvSpPr>
            <p:cNvPr id="45313" name="Text Box 1281"/>
            <p:cNvSpPr txBox="1">
              <a:spLocks noChangeArrowheads="1"/>
            </p:cNvSpPr>
            <p:nvPr/>
          </p:nvSpPr>
          <p:spPr bwMode="auto">
            <a:xfrm>
              <a:off x="2914" y="3168"/>
              <a:ext cx="225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14" name="Text Box 1282"/>
            <p:cNvSpPr txBox="1">
              <a:spLocks noChangeArrowheads="1"/>
            </p:cNvSpPr>
            <p:nvPr/>
          </p:nvSpPr>
          <p:spPr bwMode="auto">
            <a:xfrm>
              <a:off x="3025" y="3241"/>
              <a:ext cx="16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grpSp>
        <p:nvGrpSpPr>
          <p:cNvPr id="18" name="Group 1283"/>
          <p:cNvGrpSpPr>
            <a:grpSpLocks/>
          </p:cNvGrpSpPr>
          <p:nvPr/>
        </p:nvGrpSpPr>
        <p:grpSpPr bwMode="auto">
          <a:xfrm>
            <a:off x="4805363" y="4910138"/>
            <a:ext cx="387350" cy="433387"/>
            <a:chOff x="2914" y="3168"/>
            <a:chExt cx="280" cy="324"/>
          </a:xfrm>
        </p:grpSpPr>
        <p:sp>
          <p:nvSpPr>
            <p:cNvPr id="45316" name="Text Box 1284"/>
            <p:cNvSpPr txBox="1">
              <a:spLocks noChangeArrowheads="1"/>
            </p:cNvSpPr>
            <p:nvPr/>
          </p:nvSpPr>
          <p:spPr bwMode="auto">
            <a:xfrm>
              <a:off x="2914" y="3168"/>
              <a:ext cx="225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17" name="Text Box 1285"/>
            <p:cNvSpPr txBox="1">
              <a:spLocks noChangeArrowheads="1"/>
            </p:cNvSpPr>
            <p:nvPr/>
          </p:nvSpPr>
          <p:spPr bwMode="auto">
            <a:xfrm>
              <a:off x="3025" y="3240"/>
              <a:ext cx="16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sp>
        <p:nvSpPr>
          <p:cNvPr id="45318" name="Text Box 1286"/>
          <p:cNvSpPr txBox="1">
            <a:spLocks noChangeArrowheads="1"/>
          </p:cNvSpPr>
          <p:nvPr/>
        </p:nvSpPr>
        <p:spPr bwMode="auto">
          <a:xfrm>
            <a:off x="5073650" y="4984750"/>
            <a:ext cx="10350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= 836.23</a:t>
            </a:r>
          </a:p>
        </p:txBody>
      </p:sp>
      <p:sp>
        <p:nvSpPr>
          <p:cNvPr id="45319" name="Text Box 1287"/>
          <p:cNvSpPr txBox="1">
            <a:spLocks noChangeArrowheads="1"/>
          </p:cNvSpPr>
          <p:nvPr/>
        </p:nvSpPr>
        <p:spPr bwMode="auto">
          <a:xfrm>
            <a:off x="5921375" y="5203825"/>
            <a:ext cx="27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5320" name="Text Box 1288"/>
          <p:cNvSpPr txBox="1">
            <a:spLocks noChangeArrowheads="1"/>
          </p:cNvSpPr>
          <p:nvPr/>
        </p:nvSpPr>
        <p:spPr bwMode="auto">
          <a:xfrm>
            <a:off x="5175250" y="5213350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sp>
        <p:nvSpPr>
          <p:cNvPr id="45321" name="Text Box 1289"/>
          <p:cNvSpPr txBox="1">
            <a:spLocks noChangeArrowheads="1"/>
          </p:cNvSpPr>
          <p:nvPr/>
        </p:nvSpPr>
        <p:spPr bwMode="auto">
          <a:xfrm>
            <a:off x="5695950" y="5216525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+</a:t>
            </a:r>
          </a:p>
        </p:txBody>
      </p:sp>
      <p:grpSp>
        <p:nvGrpSpPr>
          <p:cNvPr id="19" name="Group 1290"/>
          <p:cNvGrpSpPr>
            <a:grpSpLocks/>
          </p:cNvGrpSpPr>
          <p:nvPr/>
        </p:nvGrpSpPr>
        <p:grpSpPr bwMode="auto">
          <a:xfrm>
            <a:off x="4857750" y="5199063"/>
            <a:ext cx="390525" cy="400050"/>
            <a:chOff x="4784" y="3360"/>
            <a:chExt cx="282" cy="300"/>
          </a:xfrm>
        </p:grpSpPr>
        <p:sp>
          <p:nvSpPr>
            <p:cNvPr id="45323" name="Text Box 1291"/>
            <p:cNvSpPr txBox="1">
              <a:spLocks noChangeArrowheads="1"/>
            </p:cNvSpPr>
            <p:nvPr/>
          </p:nvSpPr>
          <p:spPr bwMode="auto">
            <a:xfrm>
              <a:off x="4784" y="3360"/>
              <a:ext cx="250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5324" name="Text Box 1292"/>
            <p:cNvSpPr txBox="1">
              <a:spLocks noChangeArrowheads="1"/>
            </p:cNvSpPr>
            <p:nvPr/>
          </p:nvSpPr>
          <p:spPr bwMode="auto">
            <a:xfrm>
              <a:off x="4897" y="3408"/>
              <a:ext cx="16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grpSp>
        <p:nvGrpSpPr>
          <p:cNvPr id="20" name="Group 1293"/>
          <p:cNvGrpSpPr>
            <a:grpSpLocks/>
          </p:cNvGrpSpPr>
          <p:nvPr/>
        </p:nvGrpSpPr>
        <p:grpSpPr bwMode="auto">
          <a:xfrm>
            <a:off x="5402263" y="5172075"/>
            <a:ext cx="387350" cy="433388"/>
            <a:chOff x="2914" y="3168"/>
            <a:chExt cx="279" cy="324"/>
          </a:xfrm>
        </p:grpSpPr>
        <p:sp>
          <p:nvSpPr>
            <p:cNvPr id="45326" name="Text Box 1294"/>
            <p:cNvSpPr txBox="1">
              <a:spLocks noChangeArrowheads="1"/>
            </p:cNvSpPr>
            <p:nvPr/>
          </p:nvSpPr>
          <p:spPr bwMode="auto">
            <a:xfrm>
              <a:off x="2914" y="3168"/>
              <a:ext cx="224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27" name="Text Box 1295"/>
            <p:cNvSpPr txBox="1">
              <a:spLocks noChangeArrowheads="1"/>
            </p:cNvSpPr>
            <p:nvPr/>
          </p:nvSpPr>
          <p:spPr bwMode="auto">
            <a:xfrm>
              <a:off x="3025" y="3240"/>
              <a:ext cx="168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i</a:t>
              </a:r>
            </a:p>
          </p:txBody>
        </p:sp>
      </p:grpSp>
      <p:sp>
        <p:nvSpPr>
          <p:cNvPr id="45328" name="Text Box 1296"/>
          <p:cNvSpPr txBox="1">
            <a:spLocks noChangeArrowheads="1"/>
          </p:cNvSpPr>
          <p:nvPr/>
        </p:nvSpPr>
        <p:spPr bwMode="auto">
          <a:xfrm>
            <a:off x="5924550" y="5187950"/>
            <a:ext cx="1330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 = </a:t>
            </a:r>
            <a:r>
              <a:rPr lang="en-US" altLang="ko-KR" sz="2000" b="1">
                <a:solidFill>
                  <a:srgbClr val="FF3300"/>
                </a:solidFill>
              </a:rPr>
              <a:t>886.23</a:t>
            </a:r>
          </a:p>
        </p:txBody>
      </p:sp>
      <p:sp>
        <p:nvSpPr>
          <p:cNvPr id="45329" name="Text Box 1297"/>
          <p:cNvSpPr txBox="1">
            <a:spLocks noChangeArrowheads="1"/>
          </p:cNvSpPr>
          <p:nvPr/>
        </p:nvSpPr>
        <p:spPr bwMode="auto">
          <a:xfrm>
            <a:off x="3179763" y="5834063"/>
            <a:ext cx="536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480</a:t>
            </a:r>
          </a:p>
        </p:txBody>
      </p:sp>
      <p:sp>
        <p:nvSpPr>
          <p:cNvPr id="45330" name="Text Box 1298"/>
          <p:cNvSpPr txBox="1">
            <a:spLocks noChangeArrowheads="1"/>
          </p:cNvSpPr>
          <p:nvPr/>
        </p:nvSpPr>
        <p:spPr bwMode="auto">
          <a:xfrm>
            <a:off x="3143250" y="6161088"/>
            <a:ext cx="604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28.7</a:t>
            </a:r>
          </a:p>
        </p:txBody>
      </p:sp>
      <p:sp>
        <p:nvSpPr>
          <p:cNvPr id="45331" name="Text Box 1299"/>
          <p:cNvSpPr txBox="1">
            <a:spLocks noChangeArrowheads="1"/>
          </p:cNvSpPr>
          <p:nvPr/>
        </p:nvSpPr>
        <p:spPr bwMode="auto">
          <a:xfrm>
            <a:off x="3954463" y="5840413"/>
            <a:ext cx="419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50</a:t>
            </a:r>
          </a:p>
        </p:txBody>
      </p:sp>
      <p:sp>
        <p:nvSpPr>
          <p:cNvPr id="45332" name="Text Box 1300"/>
          <p:cNvSpPr txBox="1">
            <a:spLocks noChangeArrowheads="1"/>
          </p:cNvSpPr>
          <p:nvPr/>
        </p:nvSpPr>
        <p:spPr bwMode="auto">
          <a:xfrm>
            <a:off x="3694113" y="5994400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=</a:t>
            </a:r>
          </a:p>
        </p:txBody>
      </p:sp>
      <p:sp>
        <p:nvSpPr>
          <p:cNvPr id="45333" name="Line 1301"/>
          <p:cNvSpPr>
            <a:spLocks noChangeShapeType="1"/>
          </p:cNvSpPr>
          <p:nvPr/>
        </p:nvSpPr>
        <p:spPr bwMode="auto">
          <a:xfrm>
            <a:off x="3248025" y="6122988"/>
            <a:ext cx="3984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5334" name="Line 1302"/>
          <p:cNvSpPr>
            <a:spLocks noChangeShapeType="1"/>
          </p:cNvSpPr>
          <p:nvPr/>
        </p:nvSpPr>
        <p:spPr bwMode="auto">
          <a:xfrm>
            <a:off x="3979863" y="6122988"/>
            <a:ext cx="400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21" name="Group 1303"/>
          <p:cNvGrpSpPr>
            <a:grpSpLocks/>
          </p:cNvGrpSpPr>
          <p:nvPr/>
        </p:nvGrpSpPr>
        <p:grpSpPr bwMode="auto">
          <a:xfrm>
            <a:off x="3956050" y="6107113"/>
            <a:ext cx="444500" cy="401637"/>
            <a:chOff x="1041" y="3215"/>
            <a:chExt cx="320" cy="301"/>
          </a:xfrm>
        </p:grpSpPr>
        <p:sp>
          <p:nvSpPr>
            <p:cNvPr id="45336" name="Text Box 1304"/>
            <p:cNvSpPr txBox="1">
              <a:spLocks noChangeArrowheads="1"/>
            </p:cNvSpPr>
            <p:nvPr/>
          </p:nvSpPr>
          <p:spPr bwMode="auto">
            <a:xfrm>
              <a:off x="1041" y="3215"/>
              <a:ext cx="224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37" name="Text Box 1305"/>
            <p:cNvSpPr txBox="1">
              <a:spLocks noChangeArrowheads="1"/>
            </p:cNvSpPr>
            <p:nvPr/>
          </p:nvSpPr>
          <p:spPr bwMode="auto">
            <a:xfrm>
              <a:off x="1139" y="3264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grpSp>
        <p:nvGrpSpPr>
          <p:cNvPr id="22" name="Group 1306"/>
          <p:cNvGrpSpPr>
            <a:grpSpLocks/>
          </p:cNvGrpSpPr>
          <p:nvPr/>
        </p:nvGrpSpPr>
        <p:grpSpPr bwMode="auto">
          <a:xfrm>
            <a:off x="4821238" y="5780088"/>
            <a:ext cx="444500" cy="401637"/>
            <a:chOff x="1041" y="3215"/>
            <a:chExt cx="320" cy="301"/>
          </a:xfrm>
        </p:grpSpPr>
        <p:sp>
          <p:nvSpPr>
            <p:cNvPr id="45339" name="Text Box 1307"/>
            <p:cNvSpPr txBox="1">
              <a:spLocks noChangeArrowheads="1"/>
            </p:cNvSpPr>
            <p:nvPr/>
          </p:nvSpPr>
          <p:spPr bwMode="auto">
            <a:xfrm>
              <a:off x="1041" y="3215"/>
              <a:ext cx="224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40" name="Text Box 1308"/>
            <p:cNvSpPr txBox="1">
              <a:spLocks noChangeArrowheads="1"/>
            </p:cNvSpPr>
            <p:nvPr/>
          </p:nvSpPr>
          <p:spPr bwMode="auto">
            <a:xfrm>
              <a:off x="1139" y="3264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341" name="Text Box 1309"/>
          <p:cNvSpPr txBox="1">
            <a:spLocks noChangeArrowheads="1"/>
          </p:cNvSpPr>
          <p:nvPr/>
        </p:nvSpPr>
        <p:spPr bwMode="auto">
          <a:xfrm>
            <a:off x="5108575" y="5829300"/>
            <a:ext cx="9175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= 2.989</a:t>
            </a:r>
          </a:p>
        </p:txBody>
      </p:sp>
      <p:grpSp>
        <p:nvGrpSpPr>
          <p:cNvPr id="23" name="Group 1310"/>
          <p:cNvGrpSpPr>
            <a:grpSpLocks/>
          </p:cNvGrpSpPr>
          <p:nvPr/>
        </p:nvGrpSpPr>
        <p:grpSpPr bwMode="auto">
          <a:xfrm>
            <a:off x="4889500" y="6138863"/>
            <a:ext cx="458788" cy="396875"/>
            <a:chOff x="3763" y="3551"/>
            <a:chExt cx="331" cy="297"/>
          </a:xfrm>
        </p:grpSpPr>
        <p:sp>
          <p:nvSpPr>
            <p:cNvPr id="45343" name="Text Box 1311"/>
            <p:cNvSpPr txBox="1">
              <a:spLocks noChangeArrowheads="1"/>
            </p:cNvSpPr>
            <p:nvPr/>
          </p:nvSpPr>
          <p:spPr bwMode="auto">
            <a:xfrm>
              <a:off x="3763" y="3551"/>
              <a:ext cx="250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S</a:t>
              </a:r>
            </a:p>
          </p:txBody>
        </p:sp>
        <p:sp>
          <p:nvSpPr>
            <p:cNvPr id="45344" name="Text Box 1312"/>
            <p:cNvSpPr txBox="1">
              <a:spLocks noChangeArrowheads="1"/>
            </p:cNvSpPr>
            <p:nvPr/>
          </p:nvSpPr>
          <p:spPr bwMode="auto">
            <a:xfrm>
              <a:off x="3872" y="3592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grpSp>
        <p:nvGrpSpPr>
          <p:cNvPr id="24" name="Group 1313"/>
          <p:cNvGrpSpPr>
            <a:grpSpLocks/>
          </p:cNvGrpSpPr>
          <p:nvPr/>
        </p:nvGrpSpPr>
        <p:grpSpPr bwMode="auto">
          <a:xfrm>
            <a:off x="5424488" y="6127750"/>
            <a:ext cx="444500" cy="401638"/>
            <a:chOff x="1040" y="3214"/>
            <a:chExt cx="320" cy="301"/>
          </a:xfrm>
        </p:grpSpPr>
        <p:sp>
          <p:nvSpPr>
            <p:cNvPr id="45346" name="Text Box 1314"/>
            <p:cNvSpPr txBox="1">
              <a:spLocks noChangeArrowheads="1"/>
            </p:cNvSpPr>
            <p:nvPr/>
          </p:nvSpPr>
          <p:spPr bwMode="auto">
            <a:xfrm>
              <a:off x="1040" y="3214"/>
              <a:ext cx="224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2000" b="1"/>
                <a:t>x</a:t>
              </a:r>
            </a:p>
          </p:txBody>
        </p:sp>
        <p:sp>
          <p:nvSpPr>
            <p:cNvPr id="45347" name="Text Box 1315"/>
            <p:cNvSpPr txBox="1">
              <a:spLocks noChangeArrowheads="1"/>
            </p:cNvSpPr>
            <p:nvPr/>
          </p:nvSpPr>
          <p:spPr bwMode="auto">
            <a:xfrm>
              <a:off x="1138" y="3263"/>
              <a:ext cx="22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ko-KR" sz="1600" b="1"/>
                <a:t>o</a:t>
              </a:r>
            </a:p>
          </p:txBody>
        </p:sp>
      </p:grpSp>
      <p:sp>
        <p:nvSpPr>
          <p:cNvPr id="45348" name="Text Box 1316"/>
          <p:cNvSpPr txBox="1">
            <a:spLocks noChangeArrowheads="1"/>
          </p:cNvSpPr>
          <p:nvPr/>
        </p:nvSpPr>
        <p:spPr bwMode="auto">
          <a:xfrm>
            <a:off x="5959475" y="6143625"/>
            <a:ext cx="271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f</a:t>
            </a:r>
          </a:p>
        </p:txBody>
      </p:sp>
      <p:sp>
        <p:nvSpPr>
          <p:cNvPr id="45349" name="Text Box 1317"/>
          <p:cNvSpPr txBox="1">
            <a:spLocks noChangeArrowheads="1"/>
          </p:cNvSpPr>
          <p:nvPr/>
        </p:nvSpPr>
        <p:spPr bwMode="auto">
          <a:xfrm>
            <a:off x="5211763" y="6153150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=</a:t>
            </a:r>
          </a:p>
        </p:txBody>
      </p:sp>
      <p:sp>
        <p:nvSpPr>
          <p:cNvPr id="45350" name="Text Box 1318"/>
          <p:cNvSpPr txBox="1">
            <a:spLocks noChangeArrowheads="1"/>
          </p:cNvSpPr>
          <p:nvPr/>
        </p:nvSpPr>
        <p:spPr bwMode="auto">
          <a:xfrm>
            <a:off x="5734050" y="6156325"/>
            <a:ext cx="342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/>
              <a:t>+</a:t>
            </a:r>
          </a:p>
        </p:txBody>
      </p:sp>
      <p:sp>
        <p:nvSpPr>
          <p:cNvPr id="45351" name="Text Box 1319"/>
          <p:cNvSpPr txBox="1">
            <a:spLocks noChangeArrowheads="1"/>
          </p:cNvSpPr>
          <p:nvPr/>
        </p:nvSpPr>
        <p:spPr bwMode="auto">
          <a:xfrm>
            <a:off x="6242050" y="6148388"/>
            <a:ext cx="124460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/>
              <a:t>= </a:t>
            </a:r>
            <a:r>
              <a:rPr lang="en-US" altLang="ko-KR" sz="2000" b="1">
                <a:solidFill>
                  <a:srgbClr val="FF3300"/>
                </a:solidFill>
              </a:rPr>
              <a:t>52.989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Text Box 1029"/>
          <p:cNvSpPr txBox="1">
            <a:spLocks noChangeArrowheads="1"/>
          </p:cNvSpPr>
          <p:nvPr/>
        </p:nvSpPr>
        <p:spPr bwMode="auto">
          <a:xfrm>
            <a:off x="296863" y="1371600"/>
            <a:ext cx="29956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Calculation of Resolution</a:t>
            </a:r>
          </a:p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     1. Spatial Resolution</a:t>
            </a:r>
          </a:p>
        </p:txBody>
      </p:sp>
      <p:sp>
        <p:nvSpPr>
          <p:cNvPr id="46087" name="Text Box 1031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46221" name="AutoShape 1165"/>
          <p:cNvSpPr>
            <a:spLocks noChangeArrowheads="1"/>
          </p:cNvSpPr>
          <p:nvPr/>
        </p:nvSpPr>
        <p:spPr bwMode="auto">
          <a:xfrm>
            <a:off x="6045200" y="3429000"/>
            <a:ext cx="3048000" cy="1219200"/>
          </a:xfrm>
          <a:prstGeom prst="wedgeRectCallout">
            <a:avLst>
              <a:gd name="adj1" fmla="val -65625"/>
              <a:gd name="adj2" fmla="val -26431"/>
            </a:avLst>
          </a:prstGeom>
          <a:solidFill>
            <a:srgbClr val="FFCC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ko-KR" sz="1600" b="1"/>
          </a:p>
        </p:txBody>
      </p:sp>
      <p:sp>
        <p:nvSpPr>
          <p:cNvPr id="46222" name="Oval 1166"/>
          <p:cNvSpPr>
            <a:spLocks noChangeArrowheads="1"/>
          </p:cNvSpPr>
          <p:nvPr/>
        </p:nvSpPr>
        <p:spPr bwMode="auto">
          <a:xfrm>
            <a:off x="2413000" y="4724400"/>
            <a:ext cx="228600" cy="8382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6223" name="AutoShape 1167"/>
          <p:cNvSpPr>
            <a:spLocks noChangeArrowheads="1"/>
          </p:cNvSpPr>
          <p:nvPr/>
        </p:nvSpPr>
        <p:spPr bwMode="auto">
          <a:xfrm>
            <a:off x="6223000" y="5105400"/>
            <a:ext cx="1066800" cy="381000"/>
          </a:xfrm>
          <a:prstGeom prst="wedgeRoundRectCallout">
            <a:avLst>
              <a:gd name="adj1" fmla="val -77977"/>
              <a:gd name="adj2" fmla="val 80000"/>
              <a:gd name="adj3" fmla="val 16667"/>
            </a:avLst>
          </a:prstGeom>
          <a:solidFill>
            <a:srgbClr val="DDFF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ko-KR" sz="1600" b="1"/>
          </a:p>
        </p:txBody>
      </p:sp>
      <p:sp>
        <p:nvSpPr>
          <p:cNvPr id="46224" name="AutoShape 1168"/>
          <p:cNvSpPr>
            <a:spLocks noChangeArrowheads="1"/>
          </p:cNvSpPr>
          <p:nvPr/>
        </p:nvSpPr>
        <p:spPr bwMode="auto">
          <a:xfrm>
            <a:off x="203200" y="4876800"/>
            <a:ext cx="1066800" cy="304800"/>
          </a:xfrm>
          <a:prstGeom prst="wedgeRoundRectCallout">
            <a:avLst>
              <a:gd name="adj1" fmla="val 65329"/>
              <a:gd name="adj2" fmla="val 33333"/>
              <a:gd name="adj3" fmla="val 16667"/>
            </a:avLst>
          </a:prstGeom>
          <a:solidFill>
            <a:srgbClr val="DDFF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</a:pPr>
            <a:endParaRPr lang="ko-KR" altLang="ko-KR" sz="1600" b="1"/>
          </a:p>
        </p:txBody>
      </p:sp>
      <p:sp>
        <p:nvSpPr>
          <p:cNvPr id="46226" name="Text Box 1170"/>
          <p:cNvSpPr txBox="1">
            <a:spLocks noChangeArrowheads="1"/>
          </p:cNvSpPr>
          <p:nvPr/>
        </p:nvSpPr>
        <p:spPr bwMode="auto">
          <a:xfrm>
            <a:off x="1193800" y="2235200"/>
            <a:ext cx="49022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Example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Dalsa Line Scan Camera (2 k, 40 M (18.7 kHz)) 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     Aperture size = 28.7 mm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If FOV(Field of View) is 480 mm,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Size of each 1 pixel in FOV is 0.234 mm.</a:t>
            </a:r>
          </a:p>
        </p:txBody>
      </p:sp>
      <p:sp>
        <p:nvSpPr>
          <p:cNvPr id="46227" name="Rectangle 1171"/>
          <p:cNvSpPr>
            <a:spLocks noChangeArrowheads="1"/>
          </p:cNvSpPr>
          <p:nvPr/>
        </p:nvSpPr>
        <p:spPr bwMode="auto">
          <a:xfrm>
            <a:off x="1651000" y="4800600"/>
            <a:ext cx="76200" cy="609600"/>
          </a:xfrm>
          <a:prstGeom prst="rect">
            <a:avLst/>
          </a:prstGeom>
          <a:solidFill>
            <a:srgbClr val="33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6228" name="Rectangle 1172"/>
          <p:cNvSpPr>
            <a:spLocks noChangeArrowheads="1"/>
          </p:cNvSpPr>
          <p:nvPr/>
        </p:nvSpPr>
        <p:spPr bwMode="auto">
          <a:xfrm>
            <a:off x="5613400" y="4038600"/>
            <a:ext cx="152400" cy="2362200"/>
          </a:xfrm>
          <a:prstGeom prst="rect">
            <a:avLst/>
          </a:prstGeom>
          <a:solidFill>
            <a:srgbClr val="3399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46229" name="Text Box 1173"/>
          <p:cNvSpPr txBox="1">
            <a:spLocks noChangeArrowheads="1"/>
          </p:cNvSpPr>
          <p:nvPr/>
        </p:nvSpPr>
        <p:spPr bwMode="auto">
          <a:xfrm>
            <a:off x="1270000" y="4419600"/>
            <a:ext cx="919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Camera</a:t>
            </a:r>
          </a:p>
        </p:txBody>
      </p:sp>
      <p:sp>
        <p:nvSpPr>
          <p:cNvPr id="46230" name="Text Box 1174"/>
          <p:cNvSpPr txBox="1">
            <a:spLocks noChangeArrowheads="1"/>
          </p:cNvSpPr>
          <p:nvPr/>
        </p:nvSpPr>
        <p:spPr bwMode="auto">
          <a:xfrm>
            <a:off x="5027613" y="4267200"/>
            <a:ext cx="5857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FOV</a:t>
            </a:r>
          </a:p>
        </p:txBody>
      </p:sp>
      <p:sp>
        <p:nvSpPr>
          <p:cNvPr id="46231" name="Line 1175"/>
          <p:cNvSpPr>
            <a:spLocks noChangeShapeType="1"/>
          </p:cNvSpPr>
          <p:nvPr/>
        </p:nvSpPr>
        <p:spPr bwMode="auto">
          <a:xfrm>
            <a:off x="1498600" y="4800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32" name="Line 1176"/>
          <p:cNvSpPr>
            <a:spLocks noChangeShapeType="1"/>
          </p:cNvSpPr>
          <p:nvPr/>
        </p:nvSpPr>
        <p:spPr bwMode="auto">
          <a:xfrm>
            <a:off x="5918200" y="4038600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33" name="Text Box 1177"/>
          <p:cNvSpPr txBox="1">
            <a:spLocks noChangeArrowheads="1"/>
          </p:cNvSpPr>
          <p:nvPr/>
        </p:nvSpPr>
        <p:spPr bwMode="auto">
          <a:xfrm>
            <a:off x="203200" y="4845050"/>
            <a:ext cx="1022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28.7 mm</a:t>
            </a:r>
          </a:p>
        </p:txBody>
      </p:sp>
      <p:sp>
        <p:nvSpPr>
          <p:cNvPr id="46234" name="Text Box 1178"/>
          <p:cNvSpPr txBox="1">
            <a:spLocks noChangeArrowheads="1"/>
          </p:cNvSpPr>
          <p:nvPr/>
        </p:nvSpPr>
        <p:spPr bwMode="auto">
          <a:xfrm>
            <a:off x="6299200" y="5137150"/>
            <a:ext cx="954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480 mm</a:t>
            </a:r>
          </a:p>
        </p:txBody>
      </p:sp>
      <p:sp>
        <p:nvSpPr>
          <p:cNvPr id="46235" name="Line 1179"/>
          <p:cNvSpPr>
            <a:spLocks noChangeShapeType="1"/>
          </p:cNvSpPr>
          <p:nvPr/>
        </p:nvSpPr>
        <p:spPr bwMode="auto">
          <a:xfrm flipV="1">
            <a:off x="1727200" y="4038600"/>
            <a:ext cx="388620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36" name="Line 1180"/>
          <p:cNvSpPr>
            <a:spLocks noChangeShapeType="1"/>
          </p:cNvSpPr>
          <p:nvPr/>
        </p:nvSpPr>
        <p:spPr bwMode="auto">
          <a:xfrm>
            <a:off x="1727200" y="4800600"/>
            <a:ext cx="3886200" cy="1600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37" name="Text Box 1181"/>
          <p:cNvSpPr txBox="1">
            <a:spLocks noChangeArrowheads="1"/>
          </p:cNvSpPr>
          <p:nvPr/>
        </p:nvSpPr>
        <p:spPr bwMode="auto">
          <a:xfrm>
            <a:off x="1193800" y="6096000"/>
            <a:ext cx="12684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2048 pixels</a:t>
            </a:r>
          </a:p>
        </p:txBody>
      </p:sp>
      <p:sp>
        <p:nvSpPr>
          <p:cNvPr id="46238" name="Line 1182"/>
          <p:cNvSpPr>
            <a:spLocks noChangeShapeType="1"/>
          </p:cNvSpPr>
          <p:nvPr/>
        </p:nvSpPr>
        <p:spPr bwMode="auto">
          <a:xfrm flipV="1">
            <a:off x="1676400" y="5410200"/>
            <a:ext cx="0" cy="609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39" name="Text Box 1183"/>
          <p:cNvSpPr txBox="1">
            <a:spLocks noChangeArrowheads="1"/>
          </p:cNvSpPr>
          <p:nvPr/>
        </p:nvSpPr>
        <p:spPr bwMode="auto">
          <a:xfrm>
            <a:off x="6172200" y="5943600"/>
            <a:ext cx="12684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2048 pixels</a:t>
            </a:r>
          </a:p>
        </p:txBody>
      </p:sp>
      <p:sp>
        <p:nvSpPr>
          <p:cNvPr id="46240" name="Line 1184"/>
          <p:cNvSpPr>
            <a:spLocks noChangeShapeType="1"/>
          </p:cNvSpPr>
          <p:nvPr/>
        </p:nvSpPr>
        <p:spPr bwMode="auto">
          <a:xfrm flipH="1">
            <a:off x="5791200" y="6096000"/>
            <a:ext cx="381000" cy="762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46241" name="Text Box 1185"/>
          <p:cNvSpPr txBox="1">
            <a:spLocks noChangeArrowheads="1"/>
          </p:cNvSpPr>
          <p:nvPr/>
        </p:nvSpPr>
        <p:spPr bwMode="auto">
          <a:xfrm>
            <a:off x="6435725" y="3859213"/>
            <a:ext cx="2524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 </a:t>
            </a:r>
          </a:p>
        </p:txBody>
      </p:sp>
      <p:sp>
        <p:nvSpPr>
          <p:cNvPr id="46242" name="Text Box 1186"/>
          <p:cNvSpPr txBox="1">
            <a:spLocks noChangeArrowheads="1"/>
          </p:cNvSpPr>
          <p:nvPr/>
        </p:nvSpPr>
        <p:spPr bwMode="auto">
          <a:xfrm>
            <a:off x="5956300" y="3505200"/>
            <a:ext cx="31845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Size of 1 pixel = FOV / # pixels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 = 480 mm / 2048 pixels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 = 0.234 mm / pixel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96863" y="1371600"/>
            <a:ext cx="31099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Calculation of Resolution</a:t>
            </a:r>
          </a:p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     2. Temporal Resolution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47133" name="Text Box 29"/>
          <p:cNvSpPr txBox="1">
            <a:spLocks noChangeArrowheads="1"/>
          </p:cNvSpPr>
          <p:nvPr/>
        </p:nvSpPr>
        <p:spPr bwMode="auto">
          <a:xfrm>
            <a:off x="1066800" y="2286000"/>
            <a:ext cx="5859463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Example (Dalsa Line Scan Camera, 2 k, 40 M (18.7 kHz))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Speed of Sample Progress = v (m/s)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Time of 1 line progress = 1 / 18.7 (sec)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Distance of 1 line progress in 1 clock 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    x = v t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</a:t>
            </a:r>
            <a:r>
              <a:rPr lang="en-US" altLang="ko-KR" sz="1600" b="1">
                <a:sym typeface="Wingdings" pitchFamily="2" charset="2"/>
              </a:rPr>
              <a:t> x = v * 1 / 18.7 </a:t>
            </a:r>
            <a:endParaRPr lang="en-US" altLang="ko-KR" sz="16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296863" y="1371600"/>
            <a:ext cx="458946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Calculation of Resolution</a:t>
            </a:r>
          </a:p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      3. Example of Resolution Calculation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914400" y="1981200"/>
            <a:ext cx="74295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ko-KR" sz="1600" b="1"/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# Example (Dalsa Line Scan Camera, 2 k, 40 M (18.7 kHz)), FOV = 480 mm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Speed of Sample Progress = 600 (m/min)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ko-KR" sz="1600" b="1"/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Spatial Resolution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= FOV / # of pixels = 480 (mm) / 2048 (pixels) = 0.234 mm/ pixel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ko-KR" sz="1600" b="1"/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Temporal Resolution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 Speed of Sample Progress = 600 (m/min) = 10 (m/s) = 10000 (mm/s)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 Time of 1 line progress = 1 / 18700 (sec)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 Distance of 1 line progress in 1 clock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       x = v t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/>
              <a:t>      </a:t>
            </a:r>
            <a:r>
              <a:rPr lang="en-US" altLang="ko-KR" sz="1600" b="1">
                <a:sym typeface="Wingdings" pitchFamily="2" charset="2"/>
              </a:rPr>
              <a:t> x = 10000 * 1 / 18700 = 0.535 mm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endParaRPr lang="en-US" altLang="ko-KR" sz="1600" b="1">
              <a:sym typeface="Wingdings" pitchFamily="2" charset="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altLang="ko-KR" sz="1600" b="1">
                <a:sym typeface="Wingdings" pitchFamily="2" charset="2"/>
              </a:rPr>
              <a:t> Resolution of this Sample =  0.234 X 0.535 mm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28650" y="1984375"/>
            <a:ext cx="7734300" cy="402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Light Source : Red, IR, Blue, White, Green LED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Halogen Lamp, Laser, etc..</a:t>
            </a: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Optical Filter(polarizer, diffuser, beam 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splitter, color filter, optical fiber, etc..)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   +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Light Source                              =        Light Source Systems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   +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Controller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                                  </a:t>
            </a: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438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 dirty="0">
                <a:latin typeface="Times New Roman" pitchFamily="18" charset="0"/>
              </a:rPr>
              <a:t>3. </a:t>
            </a:r>
          </a:p>
        </p:txBody>
      </p:sp>
      <p:sp>
        <p:nvSpPr>
          <p:cNvPr id="23584" name="Text Box 32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23585" name="Text Box 33"/>
          <p:cNvSpPr txBox="1">
            <a:spLocks noChangeArrowheads="1"/>
          </p:cNvSpPr>
          <p:nvPr/>
        </p:nvSpPr>
        <p:spPr bwMode="auto">
          <a:xfrm>
            <a:off x="8063768" y="5882054"/>
            <a:ext cx="87395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altLang="ko-KR" sz="1600" dirty="0"/>
              <a:t> Patent </a:t>
            </a:r>
          </a:p>
          <a:p>
            <a:r>
              <a:rPr lang="en-US" altLang="ko-KR" sz="1600" dirty="0"/>
              <a:t>Pending</a:t>
            </a:r>
          </a:p>
        </p:txBody>
      </p:sp>
      <p:pic>
        <p:nvPicPr>
          <p:cNvPr id="23586" name="3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341438"/>
            <a:ext cx="7067550" cy="5135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58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5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35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8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3" name="Text Box 1031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55306" name="Line 1034"/>
          <p:cNvSpPr>
            <a:spLocks noChangeShapeType="1"/>
          </p:cNvSpPr>
          <p:nvPr/>
        </p:nvSpPr>
        <p:spPr bwMode="auto">
          <a:xfrm>
            <a:off x="762000" y="19050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08" name="Line 1036"/>
          <p:cNvSpPr>
            <a:spLocks noChangeShapeType="1"/>
          </p:cNvSpPr>
          <p:nvPr/>
        </p:nvSpPr>
        <p:spPr bwMode="auto">
          <a:xfrm>
            <a:off x="762000" y="4251325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09" name="Line 1037"/>
          <p:cNvSpPr>
            <a:spLocks noChangeShapeType="1"/>
          </p:cNvSpPr>
          <p:nvPr/>
        </p:nvSpPr>
        <p:spPr bwMode="auto">
          <a:xfrm>
            <a:off x="762000" y="5622925"/>
            <a:ext cx="3352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1" name="Line 1039"/>
          <p:cNvSpPr>
            <a:spLocks noChangeShapeType="1"/>
          </p:cNvSpPr>
          <p:nvPr/>
        </p:nvSpPr>
        <p:spPr bwMode="auto">
          <a:xfrm flipV="1">
            <a:off x="9144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2" name="Line 1040"/>
          <p:cNvSpPr>
            <a:spLocks noChangeShapeType="1"/>
          </p:cNvSpPr>
          <p:nvPr/>
        </p:nvSpPr>
        <p:spPr bwMode="auto">
          <a:xfrm>
            <a:off x="9144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3" name="Line 1041"/>
          <p:cNvSpPr>
            <a:spLocks noChangeShapeType="1"/>
          </p:cNvSpPr>
          <p:nvPr/>
        </p:nvSpPr>
        <p:spPr bwMode="auto">
          <a:xfrm>
            <a:off x="12954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4" name="Line 1042"/>
          <p:cNvSpPr>
            <a:spLocks noChangeShapeType="1"/>
          </p:cNvSpPr>
          <p:nvPr/>
        </p:nvSpPr>
        <p:spPr bwMode="auto">
          <a:xfrm>
            <a:off x="12954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5" name="Line 1043"/>
          <p:cNvSpPr>
            <a:spLocks noChangeShapeType="1"/>
          </p:cNvSpPr>
          <p:nvPr/>
        </p:nvSpPr>
        <p:spPr bwMode="auto">
          <a:xfrm flipV="1">
            <a:off x="19812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6" name="Line 1044"/>
          <p:cNvSpPr>
            <a:spLocks noChangeShapeType="1"/>
          </p:cNvSpPr>
          <p:nvPr/>
        </p:nvSpPr>
        <p:spPr bwMode="auto">
          <a:xfrm>
            <a:off x="19812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7" name="Line 1045"/>
          <p:cNvSpPr>
            <a:spLocks noChangeShapeType="1"/>
          </p:cNvSpPr>
          <p:nvPr/>
        </p:nvSpPr>
        <p:spPr bwMode="auto">
          <a:xfrm>
            <a:off x="23622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8" name="Line 1046"/>
          <p:cNvSpPr>
            <a:spLocks noChangeShapeType="1"/>
          </p:cNvSpPr>
          <p:nvPr/>
        </p:nvSpPr>
        <p:spPr bwMode="auto">
          <a:xfrm>
            <a:off x="23622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19" name="Line 1047"/>
          <p:cNvSpPr>
            <a:spLocks noChangeShapeType="1"/>
          </p:cNvSpPr>
          <p:nvPr/>
        </p:nvSpPr>
        <p:spPr bwMode="auto">
          <a:xfrm flipV="1">
            <a:off x="30480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20" name="Line 1048"/>
          <p:cNvSpPr>
            <a:spLocks noChangeShapeType="1"/>
          </p:cNvSpPr>
          <p:nvPr/>
        </p:nvSpPr>
        <p:spPr bwMode="auto">
          <a:xfrm>
            <a:off x="30480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21" name="Line 1049"/>
          <p:cNvSpPr>
            <a:spLocks noChangeShapeType="1"/>
          </p:cNvSpPr>
          <p:nvPr/>
        </p:nvSpPr>
        <p:spPr bwMode="auto">
          <a:xfrm>
            <a:off x="34290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22" name="Line 1050"/>
          <p:cNvSpPr>
            <a:spLocks noChangeShapeType="1"/>
          </p:cNvSpPr>
          <p:nvPr/>
        </p:nvSpPr>
        <p:spPr bwMode="auto">
          <a:xfrm>
            <a:off x="34290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37" name="Line 1065"/>
          <p:cNvSpPr>
            <a:spLocks noChangeShapeType="1"/>
          </p:cNvSpPr>
          <p:nvPr/>
        </p:nvSpPr>
        <p:spPr bwMode="auto">
          <a:xfrm>
            <a:off x="1219200" y="2971800"/>
            <a:ext cx="2286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38" name="Line 1066"/>
          <p:cNvSpPr>
            <a:spLocks noChangeShapeType="1"/>
          </p:cNvSpPr>
          <p:nvPr/>
        </p:nvSpPr>
        <p:spPr bwMode="auto">
          <a:xfrm flipV="1">
            <a:off x="14478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39" name="Line 1067"/>
          <p:cNvSpPr>
            <a:spLocks noChangeShapeType="1"/>
          </p:cNvSpPr>
          <p:nvPr/>
        </p:nvSpPr>
        <p:spPr bwMode="auto">
          <a:xfrm>
            <a:off x="1447800" y="2057400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0" name="Line 1068"/>
          <p:cNvSpPr>
            <a:spLocks noChangeShapeType="1"/>
          </p:cNvSpPr>
          <p:nvPr/>
        </p:nvSpPr>
        <p:spPr bwMode="auto">
          <a:xfrm>
            <a:off x="18288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1" name="Line 1069"/>
          <p:cNvSpPr>
            <a:spLocks noChangeShapeType="1"/>
          </p:cNvSpPr>
          <p:nvPr/>
        </p:nvSpPr>
        <p:spPr bwMode="auto">
          <a:xfrm>
            <a:off x="1828800" y="2971800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2" name="Line 1070"/>
          <p:cNvSpPr>
            <a:spLocks noChangeShapeType="1"/>
          </p:cNvSpPr>
          <p:nvPr/>
        </p:nvSpPr>
        <p:spPr bwMode="auto">
          <a:xfrm flipV="1">
            <a:off x="25146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3" name="Line 1071"/>
          <p:cNvSpPr>
            <a:spLocks noChangeShapeType="1"/>
          </p:cNvSpPr>
          <p:nvPr/>
        </p:nvSpPr>
        <p:spPr bwMode="auto">
          <a:xfrm>
            <a:off x="2514600" y="2057400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4" name="Line 1072"/>
          <p:cNvSpPr>
            <a:spLocks noChangeShapeType="1"/>
          </p:cNvSpPr>
          <p:nvPr/>
        </p:nvSpPr>
        <p:spPr bwMode="auto">
          <a:xfrm>
            <a:off x="28956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5" name="Line 1073"/>
          <p:cNvSpPr>
            <a:spLocks noChangeShapeType="1"/>
          </p:cNvSpPr>
          <p:nvPr/>
        </p:nvSpPr>
        <p:spPr bwMode="auto">
          <a:xfrm>
            <a:off x="2895600" y="2971800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6" name="Line 1074"/>
          <p:cNvSpPr>
            <a:spLocks noChangeShapeType="1"/>
          </p:cNvSpPr>
          <p:nvPr/>
        </p:nvSpPr>
        <p:spPr bwMode="auto">
          <a:xfrm flipV="1">
            <a:off x="35814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7" name="Line 1075"/>
          <p:cNvSpPr>
            <a:spLocks noChangeShapeType="1"/>
          </p:cNvSpPr>
          <p:nvPr/>
        </p:nvSpPr>
        <p:spPr bwMode="auto">
          <a:xfrm>
            <a:off x="3581400" y="2057400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48" name="Line 1076"/>
          <p:cNvSpPr>
            <a:spLocks noChangeShapeType="1"/>
          </p:cNvSpPr>
          <p:nvPr/>
        </p:nvSpPr>
        <p:spPr bwMode="auto">
          <a:xfrm>
            <a:off x="3962400" y="2057400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4" name="Line 1082"/>
          <p:cNvSpPr>
            <a:spLocks noChangeShapeType="1"/>
          </p:cNvSpPr>
          <p:nvPr/>
        </p:nvSpPr>
        <p:spPr bwMode="auto">
          <a:xfrm>
            <a:off x="762000" y="2971800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5" name="Line 1083"/>
          <p:cNvSpPr>
            <a:spLocks noChangeShapeType="1"/>
          </p:cNvSpPr>
          <p:nvPr/>
        </p:nvSpPr>
        <p:spPr bwMode="auto">
          <a:xfrm>
            <a:off x="762000" y="3276600"/>
            <a:ext cx="3352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6" name="Line 1084"/>
          <p:cNvSpPr>
            <a:spLocks noChangeShapeType="1"/>
          </p:cNvSpPr>
          <p:nvPr/>
        </p:nvSpPr>
        <p:spPr bwMode="auto">
          <a:xfrm>
            <a:off x="3962400" y="2971800"/>
            <a:ext cx="1524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7" name="Line 1085"/>
          <p:cNvSpPr>
            <a:spLocks noChangeShapeType="1"/>
          </p:cNvSpPr>
          <p:nvPr/>
        </p:nvSpPr>
        <p:spPr bwMode="auto">
          <a:xfrm flipH="1">
            <a:off x="762000" y="5318125"/>
            <a:ext cx="1524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8" name="Line 1086"/>
          <p:cNvSpPr>
            <a:spLocks noChangeShapeType="1"/>
          </p:cNvSpPr>
          <p:nvPr/>
        </p:nvSpPr>
        <p:spPr bwMode="auto">
          <a:xfrm>
            <a:off x="5105400" y="2819400"/>
            <a:ext cx="0" cy="1371600"/>
          </a:xfrm>
          <a:prstGeom prst="line">
            <a:avLst/>
          </a:prstGeom>
          <a:noFill/>
          <a:ln w="19050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59" name="Line 1087"/>
          <p:cNvSpPr>
            <a:spLocks noChangeShapeType="1"/>
          </p:cNvSpPr>
          <p:nvPr/>
        </p:nvSpPr>
        <p:spPr bwMode="auto">
          <a:xfrm>
            <a:off x="5105400" y="4191000"/>
            <a:ext cx="3352800" cy="0"/>
          </a:xfrm>
          <a:prstGeom prst="line">
            <a:avLst/>
          </a:prstGeom>
          <a:noFill/>
          <a:ln w="19050">
            <a:solidFill>
              <a:srgbClr val="00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0" name="Line 1088"/>
          <p:cNvSpPr>
            <a:spLocks noChangeShapeType="1"/>
          </p:cNvSpPr>
          <p:nvPr/>
        </p:nvSpPr>
        <p:spPr bwMode="auto">
          <a:xfrm flipV="1">
            <a:off x="52578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1" name="Line 1089"/>
          <p:cNvSpPr>
            <a:spLocks noChangeShapeType="1"/>
          </p:cNvSpPr>
          <p:nvPr/>
        </p:nvSpPr>
        <p:spPr bwMode="auto">
          <a:xfrm>
            <a:off x="52578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2" name="Line 1090"/>
          <p:cNvSpPr>
            <a:spLocks noChangeShapeType="1"/>
          </p:cNvSpPr>
          <p:nvPr/>
        </p:nvSpPr>
        <p:spPr bwMode="auto">
          <a:xfrm>
            <a:off x="56388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4" name="Line 1092"/>
          <p:cNvSpPr>
            <a:spLocks noChangeShapeType="1"/>
          </p:cNvSpPr>
          <p:nvPr/>
        </p:nvSpPr>
        <p:spPr bwMode="auto">
          <a:xfrm flipV="1">
            <a:off x="63246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5" name="Line 1093"/>
          <p:cNvSpPr>
            <a:spLocks noChangeShapeType="1"/>
          </p:cNvSpPr>
          <p:nvPr/>
        </p:nvSpPr>
        <p:spPr bwMode="auto">
          <a:xfrm>
            <a:off x="63246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6" name="Line 1094"/>
          <p:cNvSpPr>
            <a:spLocks noChangeShapeType="1"/>
          </p:cNvSpPr>
          <p:nvPr/>
        </p:nvSpPr>
        <p:spPr bwMode="auto">
          <a:xfrm>
            <a:off x="67056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8" name="Line 1096"/>
          <p:cNvSpPr>
            <a:spLocks noChangeShapeType="1"/>
          </p:cNvSpPr>
          <p:nvPr/>
        </p:nvSpPr>
        <p:spPr bwMode="auto">
          <a:xfrm flipV="1">
            <a:off x="73914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69" name="Line 1097"/>
          <p:cNvSpPr>
            <a:spLocks noChangeShapeType="1"/>
          </p:cNvSpPr>
          <p:nvPr/>
        </p:nvSpPr>
        <p:spPr bwMode="auto">
          <a:xfrm>
            <a:off x="73914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0" name="Line 1098"/>
          <p:cNvSpPr>
            <a:spLocks noChangeShapeType="1"/>
          </p:cNvSpPr>
          <p:nvPr/>
        </p:nvSpPr>
        <p:spPr bwMode="auto">
          <a:xfrm>
            <a:off x="77724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2" name="Line 1100"/>
          <p:cNvSpPr>
            <a:spLocks noChangeShapeType="1"/>
          </p:cNvSpPr>
          <p:nvPr/>
        </p:nvSpPr>
        <p:spPr bwMode="auto">
          <a:xfrm flipH="1">
            <a:off x="51054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3" name="Line 1101"/>
          <p:cNvSpPr>
            <a:spLocks noChangeShapeType="1"/>
          </p:cNvSpPr>
          <p:nvPr/>
        </p:nvSpPr>
        <p:spPr bwMode="auto">
          <a:xfrm flipV="1">
            <a:off x="57912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4" name="Line 1102"/>
          <p:cNvSpPr>
            <a:spLocks noChangeShapeType="1"/>
          </p:cNvSpPr>
          <p:nvPr/>
        </p:nvSpPr>
        <p:spPr bwMode="auto">
          <a:xfrm>
            <a:off x="57912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5" name="Line 1103"/>
          <p:cNvSpPr>
            <a:spLocks noChangeShapeType="1"/>
          </p:cNvSpPr>
          <p:nvPr/>
        </p:nvSpPr>
        <p:spPr bwMode="auto">
          <a:xfrm>
            <a:off x="61722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7" name="Line 1105"/>
          <p:cNvSpPr>
            <a:spLocks noChangeShapeType="1"/>
          </p:cNvSpPr>
          <p:nvPr/>
        </p:nvSpPr>
        <p:spPr bwMode="auto">
          <a:xfrm flipV="1">
            <a:off x="68580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8" name="Line 1106"/>
          <p:cNvSpPr>
            <a:spLocks noChangeShapeType="1"/>
          </p:cNvSpPr>
          <p:nvPr/>
        </p:nvSpPr>
        <p:spPr bwMode="auto">
          <a:xfrm>
            <a:off x="68580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79" name="Line 1107"/>
          <p:cNvSpPr>
            <a:spLocks noChangeShapeType="1"/>
          </p:cNvSpPr>
          <p:nvPr/>
        </p:nvSpPr>
        <p:spPr bwMode="auto">
          <a:xfrm>
            <a:off x="72390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1" name="Line 1109"/>
          <p:cNvSpPr>
            <a:spLocks noChangeShapeType="1"/>
          </p:cNvSpPr>
          <p:nvPr/>
        </p:nvSpPr>
        <p:spPr bwMode="auto">
          <a:xfrm flipV="1">
            <a:off x="79248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2" name="Line 1110"/>
          <p:cNvSpPr>
            <a:spLocks noChangeShapeType="1"/>
          </p:cNvSpPr>
          <p:nvPr/>
        </p:nvSpPr>
        <p:spPr bwMode="auto">
          <a:xfrm>
            <a:off x="7924800" y="2971800"/>
            <a:ext cx="381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3" name="Line 1111"/>
          <p:cNvSpPr>
            <a:spLocks noChangeShapeType="1"/>
          </p:cNvSpPr>
          <p:nvPr/>
        </p:nvSpPr>
        <p:spPr bwMode="auto">
          <a:xfrm>
            <a:off x="8305800" y="2971800"/>
            <a:ext cx="0" cy="9144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5" name="Line 1113"/>
          <p:cNvSpPr>
            <a:spLocks noChangeShapeType="1"/>
          </p:cNvSpPr>
          <p:nvPr/>
        </p:nvSpPr>
        <p:spPr bwMode="auto">
          <a:xfrm flipH="1">
            <a:off x="56388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6" name="Line 1114"/>
          <p:cNvSpPr>
            <a:spLocks noChangeShapeType="1"/>
          </p:cNvSpPr>
          <p:nvPr/>
        </p:nvSpPr>
        <p:spPr bwMode="auto">
          <a:xfrm>
            <a:off x="61722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7" name="Line 1115"/>
          <p:cNvSpPr>
            <a:spLocks noChangeShapeType="1"/>
          </p:cNvSpPr>
          <p:nvPr/>
        </p:nvSpPr>
        <p:spPr bwMode="auto">
          <a:xfrm>
            <a:off x="67056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89" name="Line 1117"/>
          <p:cNvSpPr>
            <a:spLocks noChangeShapeType="1"/>
          </p:cNvSpPr>
          <p:nvPr/>
        </p:nvSpPr>
        <p:spPr bwMode="auto">
          <a:xfrm>
            <a:off x="72390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90" name="Line 1118"/>
          <p:cNvSpPr>
            <a:spLocks noChangeShapeType="1"/>
          </p:cNvSpPr>
          <p:nvPr/>
        </p:nvSpPr>
        <p:spPr bwMode="auto">
          <a:xfrm>
            <a:off x="77724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91" name="Line 1119"/>
          <p:cNvSpPr>
            <a:spLocks noChangeShapeType="1"/>
          </p:cNvSpPr>
          <p:nvPr/>
        </p:nvSpPr>
        <p:spPr bwMode="auto">
          <a:xfrm>
            <a:off x="8305800" y="3886200"/>
            <a:ext cx="1524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393" name="Text Box 1121"/>
          <p:cNvSpPr txBox="1">
            <a:spLocks noChangeArrowheads="1"/>
          </p:cNvSpPr>
          <p:nvPr/>
        </p:nvSpPr>
        <p:spPr bwMode="auto">
          <a:xfrm>
            <a:off x="1431925" y="3276600"/>
            <a:ext cx="10620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Even </a:t>
            </a:r>
            <a:r>
              <a:rPr lang="ko-KR" altLang="en-US" b="1"/>
              <a:t>신호</a:t>
            </a:r>
          </a:p>
        </p:txBody>
      </p:sp>
      <p:sp>
        <p:nvSpPr>
          <p:cNvPr id="55394" name="Text Box 1122"/>
          <p:cNvSpPr txBox="1">
            <a:spLocks noChangeArrowheads="1"/>
          </p:cNvSpPr>
          <p:nvPr/>
        </p:nvSpPr>
        <p:spPr bwMode="auto">
          <a:xfrm>
            <a:off x="1452563" y="5622925"/>
            <a:ext cx="10064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Odd </a:t>
            </a:r>
            <a:r>
              <a:rPr lang="ko-KR" altLang="en-US" b="1"/>
              <a:t>신호</a:t>
            </a:r>
          </a:p>
        </p:txBody>
      </p:sp>
      <p:grpSp>
        <p:nvGrpSpPr>
          <p:cNvPr id="2" name="Group 1125"/>
          <p:cNvGrpSpPr>
            <a:grpSpLocks/>
          </p:cNvGrpSpPr>
          <p:nvPr/>
        </p:nvGrpSpPr>
        <p:grpSpPr bwMode="auto">
          <a:xfrm>
            <a:off x="2057400" y="3700463"/>
            <a:ext cx="533400" cy="533400"/>
            <a:chOff x="1200" y="2331"/>
            <a:chExt cx="336" cy="336"/>
          </a:xfrm>
        </p:grpSpPr>
        <p:sp>
          <p:nvSpPr>
            <p:cNvPr id="55395" name="Line 1123"/>
            <p:cNvSpPr>
              <a:spLocks noChangeShapeType="1"/>
            </p:cNvSpPr>
            <p:nvPr/>
          </p:nvSpPr>
          <p:spPr bwMode="auto">
            <a:xfrm>
              <a:off x="1200" y="2496"/>
              <a:ext cx="336" cy="0"/>
            </a:xfrm>
            <a:prstGeom prst="line">
              <a:avLst/>
            </a:prstGeom>
            <a:noFill/>
            <a:ln w="38100">
              <a:solidFill>
                <a:srgbClr val="9999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396" name="Line 1124"/>
            <p:cNvSpPr>
              <a:spLocks noChangeShapeType="1"/>
            </p:cNvSpPr>
            <p:nvPr/>
          </p:nvSpPr>
          <p:spPr bwMode="auto">
            <a:xfrm flipV="1">
              <a:off x="1365" y="2331"/>
              <a:ext cx="0" cy="336"/>
            </a:xfrm>
            <a:prstGeom prst="line">
              <a:avLst/>
            </a:prstGeom>
            <a:noFill/>
            <a:ln w="38100">
              <a:solidFill>
                <a:srgbClr val="9999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55399" name="Line 1127"/>
          <p:cNvSpPr>
            <a:spLocks noChangeShapeType="1"/>
          </p:cNvSpPr>
          <p:nvPr/>
        </p:nvSpPr>
        <p:spPr bwMode="auto">
          <a:xfrm>
            <a:off x="4267200" y="3843338"/>
            <a:ext cx="533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401" name="Line 1129"/>
          <p:cNvSpPr>
            <a:spLocks noChangeShapeType="1"/>
          </p:cNvSpPr>
          <p:nvPr/>
        </p:nvSpPr>
        <p:spPr bwMode="auto">
          <a:xfrm>
            <a:off x="4267200" y="4038600"/>
            <a:ext cx="533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5402" name="Text Box 1130"/>
          <p:cNvSpPr txBox="1">
            <a:spLocks noChangeArrowheads="1"/>
          </p:cNvSpPr>
          <p:nvPr/>
        </p:nvSpPr>
        <p:spPr bwMode="auto">
          <a:xfrm>
            <a:off x="5105400" y="4175125"/>
            <a:ext cx="340042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Even + Odd </a:t>
            </a:r>
            <a:r>
              <a:rPr lang="ko-KR" altLang="en-US" b="1"/>
              <a:t>신호로 인한 카메라 신호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565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Ex)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56328" name="Line 8"/>
          <p:cNvSpPr>
            <a:spLocks noChangeShapeType="1"/>
          </p:cNvSpPr>
          <p:nvPr/>
        </p:nvSpPr>
        <p:spPr bwMode="auto">
          <a:xfrm>
            <a:off x="381000" y="1905000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29" name="Line 9"/>
          <p:cNvSpPr>
            <a:spLocks noChangeShapeType="1"/>
          </p:cNvSpPr>
          <p:nvPr/>
        </p:nvSpPr>
        <p:spPr bwMode="auto">
          <a:xfrm>
            <a:off x="381000" y="4251325"/>
            <a:ext cx="0" cy="1371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>
            <a:off x="381000" y="5622925"/>
            <a:ext cx="3352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flipV="1">
            <a:off x="5334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2" name="Line 12"/>
          <p:cNvSpPr>
            <a:spLocks noChangeShapeType="1"/>
          </p:cNvSpPr>
          <p:nvPr/>
        </p:nvSpPr>
        <p:spPr bwMode="auto">
          <a:xfrm>
            <a:off x="5334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3" name="Line 13"/>
          <p:cNvSpPr>
            <a:spLocks noChangeShapeType="1"/>
          </p:cNvSpPr>
          <p:nvPr/>
        </p:nvSpPr>
        <p:spPr bwMode="auto">
          <a:xfrm>
            <a:off x="9144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>
            <a:off x="9144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5" name="Line 15"/>
          <p:cNvSpPr>
            <a:spLocks noChangeShapeType="1"/>
          </p:cNvSpPr>
          <p:nvPr/>
        </p:nvSpPr>
        <p:spPr bwMode="auto">
          <a:xfrm flipV="1">
            <a:off x="16002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6" name="Line 16"/>
          <p:cNvSpPr>
            <a:spLocks noChangeShapeType="1"/>
          </p:cNvSpPr>
          <p:nvPr/>
        </p:nvSpPr>
        <p:spPr bwMode="auto">
          <a:xfrm>
            <a:off x="16002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7" name="Line 17"/>
          <p:cNvSpPr>
            <a:spLocks noChangeShapeType="1"/>
          </p:cNvSpPr>
          <p:nvPr/>
        </p:nvSpPr>
        <p:spPr bwMode="auto">
          <a:xfrm>
            <a:off x="19812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8" name="Line 18"/>
          <p:cNvSpPr>
            <a:spLocks noChangeShapeType="1"/>
          </p:cNvSpPr>
          <p:nvPr/>
        </p:nvSpPr>
        <p:spPr bwMode="auto">
          <a:xfrm>
            <a:off x="19812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39" name="Line 19"/>
          <p:cNvSpPr>
            <a:spLocks noChangeShapeType="1"/>
          </p:cNvSpPr>
          <p:nvPr/>
        </p:nvSpPr>
        <p:spPr bwMode="auto">
          <a:xfrm flipV="1">
            <a:off x="26670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40" name="Line 20"/>
          <p:cNvSpPr>
            <a:spLocks noChangeShapeType="1"/>
          </p:cNvSpPr>
          <p:nvPr/>
        </p:nvSpPr>
        <p:spPr bwMode="auto">
          <a:xfrm>
            <a:off x="2667000" y="4403725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41" name="Line 21"/>
          <p:cNvSpPr>
            <a:spLocks noChangeShapeType="1"/>
          </p:cNvSpPr>
          <p:nvPr/>
        </p:nvSpPr>
        <p:spPr bwMode="auto">
          <a:xfrm>
            <a:off x="3048000" y="4403725"/>
            <a:ext cx="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42" name="Line 22"/>
          <p:cNvSpPr>
            <a:spLocks noChangeShapeType="1"/>
          </p:cNvSpPr>
          <p:nvPr/>
        </p:nvSpPr>
        <p:spPr bwMode="auto">
          <a:xfrm>
            <a:off x="3048000" y="5318125"/>
            <a:ext cx="6858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56" name="Line 36"/>
          <p:cNvSpPr>
            <a:spLocks noChangeShapeType="1"/>
          </p:cNvSpPr>
          <p:nvPr/>
        </p:nvSpPr>
        <p:spPr bwMode="auto">
          <a:xfrm>
            <a:off x="381000" y="3276600"/>
            <a:ext cx="3352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grpSp>
        <p:nvGrpSpPr>
          <p:cNvPr id="2" name="Group 75"/>
          <p:cNvGrpSpPr>
            <a:grpSpLocks/>
          </p:cNvGrpSpPr>
          <p:nvPr/>
        </p:nvGrpSpPr>
        <p:grpSpPr bwMode="auto">
          <a:xfrm>
            <a:off x="381000" y="2590800"/>
            <a:ext cx="3352800" cy="381000"/>
            <a:chOff x="480" y="1296"/>
            <a:chExt cx="2112" cy="576"/>
          </a:xfrm>
        </p:grpSpPr>
        <p:sp>
          <p:nvSpPr>
            <p:cNvPr id="56343" name="Line 23"/>
            <p:cNvSpPr>
              <a:spLocks noChangeShapeType="1"/>
            </p:cNvSpPr>
            <p:nvPr/>
          </p:nvSpPr>
          <p:spPr bwMode="auto">
            <a:xfrm>
              <a:off x="768" y="1872"/>
              <a:ext cx="144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4" name="Line 24"/>
            <p:cNvSpPr>
              <a:spLocks noChangeShapeType="1"/>
            </p:cNvSpPr>
            <p:nvPr/>
          </p:nvSpPr>
          <p:spPr bwMode="auto">
            <a:xfrm flipV="1">
              <a:off x="912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5" name="Line 25"/>
            <p:cNvSpPr>
              <a:spLocks noChangeShapeType="1"/>
            </p:cNvSpPr>
            <p:nvPr/>
          </p:nvSpPr>
          <p:spPr bwMode="auto">
            <a:xfrm>
              <a:off x="912" y="1296"/>
              <a:ext cx="24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6" name="Line 26"/>
            <p:cNvSpPr>
              <a:spLocks noChangeShapeType="1"/>
            </p:cNvSpPr>
            <p:nvPr/>
          </p:nvSpPr>
          <p:spPr bwMode="auto">
            <a:xfrm>
              <a:off x="1152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7" name="Line 27"/>
            <p:cNvSpPr>
              <a:spLocks noChangeShapeType="1"/>
            </p:cNvSpPr>
            <p:nvPr/>
          </p:nvSpPr>
          <p:spPr bwMode="auto">
            <a:xfrm>
              <a:off x="1152" y="1872"/>
              <a:ext cx="43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8" name="Line 28"/>
            <p:cNvSpPr>
              <a:spLocks noChangeShapeType="1"/>
            </p:cNvSpPr>
            <p:nvPr/>
          </p:nvSpPr>
          <p:spPr bwMode="auto">
            <a:xfrm flipV="1">
              <a:off x="1584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49" name="Line 29"/>
            <p:cNvSpPr>
              <a:spLocks noChangeShapeType="1"/>
            </p:cNvSpPr>
            <p:nvPr/>
          </p:nvSpPr>
          <p:spPr bwMode="auto">
            <a:xfrm>
              <a:off x="1584" y="1296"/>
              <a:ext cx="24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0" name="Line 30"/>
            <p:cNvSpPr>
              <a:spLocks noChangeShapeType="1"/>
            </p:cNvSpPr>
            <p:nvPr/>
          </p:nvSpPr>
          <p:spPr bwMode="auto">
            <a:xfrm>
              <a:off x="1824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1" name="Line 31"/>
            <p:cNvSpPr>
              <a:spLocks noChangeShapeType="1"/>
            </p:cNvSpPr>
            <p:nvPr/>
          </p:nvSpPr>
          <p:spPr bwMode="auto">
            <a:xfrm>
              <a:off x="1824" y="1872"/>
              <a:ext cx="43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2" name="Line 32"/>
            <p:cNvSpPr>
              <a:spLocks noChangeShapeType="1"/>
            </p:cNvSpPr>
            <p:nvPr/>
          </p:nvSpPr>
          <p:spPr bwMode="auto">
            <a:xfrm flipV="1">
              <a:off x="2256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3" name="Line 33"/>
            <p:cNvSpPr>
              <a:spLocks noChangeShapeType="1"/>
            </p:cNvSpPr>
            <p:nvPr/>
          </p:nvSpPr>
          <p:spPr bwMode="auto">
            <a:xfrm>
              <a:off x="2256" y="1296"/>
              <a:ext cx="24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4" name="Line 34"/>
            <p:cNvSpPr>
              <a:spLocks noChangeShapeType="1"/>
            </p:cNvSpPr>
            <p:nvPr/>
          </p:nvSpPr>
          <p:spPr bwMode="auto">
            <a:xfrm>
              <a:off x="2496" y="1296"/>
              <a:ext cx="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5" name="Line 35"/>
            <p:cNvSpPr>
              <a:spLocks noChangeShapeType="1"/>
            </p:cNvSpPr>
            <p:nvPr/>
          </p:nvSpPr>
          <p:spPr bwMode="auto">
            <a:xfrm>
              <a:off x="480" y="1872"/>
              <a:ext cx="43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57" name="Line 37"/>
            <p:cNvSpPr>
              <a:spLocks noChangeShapeType="1"/>
            </p:cNvSpPr>
            <p:nvPr/>
          </p:nvSpPr>
          <p:spPr bwMode="auto">
            <a:xfrm>
              <a:off x="2496" y="1872"/>
              <a:ext cx="96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56358" name="Line 38"/>
          <p:cNvSpPr>
            <a:spLocks noChangeShapeType="1"/>
          </p:cNvSpPr>
          <p:nvPr/>
        </p:nvSpPr>
        <p:spPr bwMode="auto">
          <a:xfrm flipH="1">
            <a:off x="381000" y="5318125"/>
            <a:ext cx="1524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pic>
        <p:nvPicPr>
          <p:cNvPr id="56386" name="Picture 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2057400"/>
            <a:ext cx="4419600" cy="384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387" name="Text Box 67"/>
          <p:cNvSpPr txBox="1">
            <a:spLocks noChangeArrowheads="1"/>
          </p:cNvSpPr>
          <p:nvPr/>
        </p:nvSpPr>
        <p:spPr bwMode="auto">
          <a:xfrm>
            <a:off x="1050925" y="3276600"/>
            <a:ext cx="10620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Even </a:t>
            </a:r>
            <a:r>
              <a:rPr lang="ko-KR" altLang="en-US" b="1"/>
              <a:t>신호</a:t>
            </a:r>
          </a:p>
        </p:txBody>
      </p:sp>
      <p:sp>
        <p:nvSpPr>
          <p:cNvPr id="56388" name="Text Box 68"/>
          <p:cNvSpPr txBox="1">
            <a:spLocks noChangeArrowheads="1"/>
          </p:cNvSpPr>
          <p:nvPr/>
        </p:nvSpPr>
        <p:spPr bwMode="auto">
          <a:xfrm>
            <a:off x="1071563" y="5622925"/>
            <a:ext cx="10064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Odd </a:t>
            </a:r>
            <a:r>
              <a:rPr lang="ko-KR" altLang="en-US" b="1"/>
              <a:t>신호</a:t>
            </a:r>
          </a:p>
        </p:txBody>
      </p: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1676400" y="3700463"/>
            <a:ext cx="533400" cy="533400"/>
            <a:chOff x="1200" y="2331"/>
            <a:chExt cx="336" cy="336"/>
          </a:xfrm>
        </p:grpSpPr>
        <p:sp>
          <p:nvSpPr>
            <p:cNvPr id="56390" name="Line 70"/>
            <p:cNvSpPr>
              <a:spLocks noChangeShapeType="1"/>
            </p:cNvSpPr>
            <p:nvPr/>
          </p:nvSpPr>
          <p:spPr bwMode="auto">
            <a:xfrm>
              <a:off x="1200" y="2496"/>
              <a:ext cx="336" cy="0"/>
            </a:xfrm>
            <a:prstGeom prst="line">
              <a:avLst/>
            </a:prstGeom>
            <a:noFill/>
            <a:ln w="38100">
              <a:solidFill>
                <a:srgbClr val="9999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391" name="Line 71"/>
            <p:cNvSpPr>
              <a:spLocks noChangeShapeType="1"/>
            </p:cNvSpPr>
            <p:nvPr/>
          </p:nvSpPr>
          <p:spPr bwMode="auto">
            <a:xfrm flipV="1">
              <a:off x="1365" y="2331"/>
              <a:ext cx="0" cy="336"/>
            </a:xfrm>
            <a:prstGeom prst="line">
              <a:avLst/>
            </a:prstGeom>
            <a:noFill/>
            <a:ln w="38100">
              <a:solidFill>
                <a:srgbClr val="9999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56392" name="Line 72"/>
          <p:cNvSpPr>
            <a:spLocks noChangeShapeType="1"/>
          </p:cNvSpPr>
          <p:nvPr/>
        </p:nvSpPr>
        <p:spPr bwMode="auto">
          <a:xfrm>
            <a:off x="3657600" y="3843338"/>
            <a:ext cx="533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93" name="Line 73"/>
          <p:cNvSpPr>
            <a:spLocks noChangeShapeType="1"/>
          </p:cNvSpPr>
          <p:nvPr/>
        </p:nvSpPr>
        <p:spPr bwMode="auto">
          <a:xfrm>
            <a:off x="3657600" y="4038600"/>
            <a:ext cx="533400" cy="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56394" name="Text Box 74"/>
          <p:cNvSpPr txBox="1">
            <a:spLocks noChangeArrowheads="1"/>
          </p:cNvSpPr>
          <p:nvPr/>
        </p:nvSpPr>
        <p:spPr bwMode="auto">
          <a:xfrm>
            <a:off x="4419600" y="5943600"/>
            <a:ext cx="404336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Even </a:t>
            </a:r>
            <a:r>
              <a:rPr lang="ko-KR" altLang="en-US" b="1"/>
              <a:t>과 </a:t>
            </a:r>
            <a:r>
              <a:rPr lang="en-US" altLang="ko-KR" b="1"/>
              <a:t>Odd</a:t>
            </a:r>
            <a:r>
              <a:rPr lang="ko-KR" altLang="en-US" b="1"/>
              <a:t>의 세기를 달리하였을 때의 영상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628650" y="1984375"/>
            <a:ext cx="22034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# Irradiation ways 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1. Reflection Mode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 rot="2731607">
            <a:off x="1866900" y="5638800"/>
            <a:ext cx="457200" cy="228600"/>
            <a:chOff x="480" y="2400"/>
            <a:chExt cx="480" cy="192"/>
          </a:xfrm>
        </p:grpSpPr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480" y="2400"/>
              <a:ext cx="480" cy="14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auto">
            <a:xfrm>
              <a:off x="480" y="2544"/>
              <a:ext cx="480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 rot="-2628164">
            <a:off x="609600" y="5638800"/>
            <a:ext cx="457200" cy="228600"/>
            <a:chOff x="480" y="2400"/>
            <a:chExt cx="480" cy="192"/>
          </a:xfrm>
        </p:grpSpPr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480" y="2400"/>
              <a:ext cx="480" cy="14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14" name="Rectangle 14"/>
            <p:cNvSpPr>
              <a:spLocks noChangeArrowheads="1"/>
            </p:cNvSpPr>
            <p:nvPr/>
          </p:nvSpPr>
          <p:spPr bwMode="auto">
            <a:xfrm>
              <a:off x="480" y="2544"/>
              <a:ext cx="480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847725" y="2716213"/>
            <a:ext cx="1285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교차 조명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3667125" y="2716213"/>
            <a:ext cx="1285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직접 조명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228600" y="6172200"/>
            <a:ext cx="2438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 flipH="1">
            <a:off x="1676400" y="5816600"/>
            <a:ext cx="228600" cy="228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 flipV="1">
            <a:off x="1562100" y="41148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219200" y="3060700"/>
            <a:ext cx="533400" cy="901700"/>
            <a:chOff x="2640" y="432"/>
            <a:chExt cx="480" cy="808"/>
          </a:xfrm>
        </p:grpSpPr>
        <p:sp>
          <p:nvSpPr>
            <p:cNvPr id="25621" name="AutoShape 21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22" name="AutoShape 22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23" name="Line 23"/>
          <p:cNvSpPr>
            <a:spLocks noChangeShapeType="1"/>
          </p:cNvSpPr>
          <p:nvPr/>
        </p:nvSpPr>
        <p:spPr bwMode="auto">
          <a:xfrm flipV="1">
            <a:off x="1346200" y="41148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24" name="Line 24"/>
          <p:cNvSpPr>
            <a:spLocks noChangeShapeType="1"/>
          </p:cNvSpPr>
          <p:nvPr/>
        </p:nvSpPr>
        <p:spPr bwMode="auto">
          <a:xfrm>
            <a:off x="1041400" y="5765800"/>
            <a:ext cx="177800" cy="254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25" name="Line 25"/>
          <p:cNvSpPr>
            <a:spLocks noChangeShapeType="1"/>
          </p:cNvSpPr>
          <p:nvPr/>
        </p:nvSpPr>
        <p:spPr bwMode="auto">
          <a:xfrm flipH="1">
            <a:off x="1828800" y="5943600"/>
            <a:ext cx="228600" cy="228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26" name="Line 26"/>
          <p:cNvSpPr>
            <a:spLocks noChangeShapeType="1"/>
          </p:cNvSpPr>
          <p:nvPr/>
        </p:nvSpPr>
        <p:spPr bwMode="auto">
          <a:xfrm>
            <a:off x="914400" y="5892800"/>
            <a:ext cx="177800" cy="254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27" name="Rectangle 27"/>
          <p:cNvSpPr>
            <a:spLocks noChangeArrowheads="1"/>
          </p:cNvSpPr>
          <p:nvPr/>
        </p:nvSpPr>
        <p:spPr bwMode="auto">
          <a:xfrm>
            <a:off x="3048000" y="6172200"/>
            <a:ext cx="24384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4038600" y="3060700"/>
            <a:ext cx="533400" cy="901700"/>
            <a:chOff x="2640" y="432"/>
            <a:chExt cx="480" cy="808"/>
          </a:xfrm>
        </p:grpSpPr>
        <p:sp>
          <p:nvSpPr>
            <p:cNvPr id="25629" name="AutoShape 29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30" name="AutoShape 30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" name="Group 31"/>
          <p:cNvGrpSpPr>
            <a:grpSpLocks/>
          </p:cNvGrpSpPr>
          <p:nvPr/>
        </p:nvGrpSpPr>
        <p:grpSpPr bwMode="auto">
          <a:xfrm rot="-294908">
            <a:off x="3657600" y="4648200"/>
            <a:ext cx="228600" cy="990600"/>
            <a:chOff x="3024" y="1584"/>
            <a:chExt cx="192" cy="624"/>
          </a:xfrm>
        </p:grpSpPr>
        <p:sp>
          <p:nvSpPr>
            <p:cNvPr id="25632" name="Rectangle 32"/>
            <p:cNvSpPr>
              <a:spLocks noChangeArrowheads="1"/>
            </p:cNvSpPr>
            <p:nvPr/>
          </p:nvSpPr>
          <p:spPr bwMode="auto">
            <a:xfrm>
              <a:off x="3024" y="1584"/>
              <a:ext cx="192" cy="62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33" name="Rectangle 33"/>
            <p:cNvSpPr>
              <a:spLocks noChangeArrowheads="1"/>
            </p:cNvSpPr>
            <p:nvPr/>
          </p:nvSpPr>
          <p:spPr bwMode="auto">
            <a:xfrm>
              <a:off x="3024" y="2160"/>
              <a:ext cx="192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34" name="Line 34"/>
          <p:cNvSpPr>
            <a:spLocks noChangeShapeType="1"/>
          </p:cNvSpPr>
          <p:nvPr/>
        </p:nvSpPr>
        <p:spPr bwMode="auto">
          <a:xfrm flipV="1">
            <a:off x="4114800" y="4114800"/>
            <a:ext cx="7620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35" name="Line 35"/>
          <p:cNvSpPr>
            <a:spLocks noChangeShapeType="1"/>
          </p:cNvSpPr>
          <p:nvPr/>
        </p:nvSpPr>
        <p:spPr bwMode="auto">
          <a:xfrm flipV="1">
            <a:off x="4267200" y="4114800"/>
            <a:ext cx="7620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36" name="Line 36"/>
          <p:cNvSpPr>
            <a:spLocks noChangeShapeType="1"/>
          </p:cNvSpPr>
          <p:nvPr/>
        </p:nvSpPr>
        <p:spPr bwMode="auto">
          <a:xfrm>
            <a:off x="3771900" y="5715000"/>
            <a:ext cx="2540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37" name="Line 37"/>
          <p:cNvSpPr>
            <a:spLocks noChangeShapeType="1"/>
          </p:cNvSpPr>
          <p:nvPr/>
        </p:nvSpPr>
        <p:spPr bwMode="auto">
          <a:xfrm>
            <a:off x="3886200" y="5715000"/>
            <a:ext cx="25400" cy="457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5791200" y="6172200"/>
            <a:ext cx="3124200" cy="228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7" name="Group 39"/>
          <p:cNvGrpSpPr>
            <a:grpSpLocks/>
          </p:cNvGrpSpPr>
          <p:nvPr/>
        </p:nvGrpSpPr>
        <p:grpSpPr bwMode="auto">
          <a:xfrm rot="2711784">
            <a:off x="8185150" y="4464050"/>
            <a:ext cx="533400" cy="901700"/>
            <a:chOff x="2640" y="432"/>
            <a:chExt cx="480" cy="808"/>
          </a:xfrm>
        </p:grpSpPr>
        <p:sp>
          <p:nvSpPr>
            <p:cNvPr id="25640" name="AutoShape 40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41" name="AutoShape 41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42" name="Line 42"/>
          <p:cNvSpPr>
            <a:spLocks noChangeShapeType="1"/>
          </p:cNvSpPr>
          <p:nvPr/>
        </p:nvSpPr>
        <p:spPr bwMode="auto">
          <a:xfrm flipV="1">
            <a:off x="7213600" y="5232400"/>
            <a:ext cx="838200" cy="838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8" name="Group 43"/>
          <p:cNvGrpSpPr>
            <a:grpSpLocks/>
          </p:cNvGrpSpPr>
          <p:nvPr/>
        </p:nvGrpSpPr>
        <p:grpSpPr bwMode="auto">
          <a:xfrm rot="-2840303">
            <a:off x="6235700" y="4889500"/>
            <a:ext cx="228600" cy="990600"/>
            <a:chOff x="3024" y="1584"/>
            <a:chExt cx="192" cy="624"/>
          </a:xfrm>
        </p:grpSpPr>
        <p:sp>
          <p:nvSpPr>
            <p:cNvPr id="25644" name="Rectangle 44"/>
            <p:cNvSpPr>
              <a:spLocks noChangeArrowheads="1"/>
            </p:cNvSpPr>
            <p:nvPr/>
          </p:nvSpPr>
          <p:spPr bwMode="auto">
            <a:xfrm>
              <a:off x="3024" y="1584"/>
              <a:ext cx="192" cy="62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45" name="Rectangle 45"/>
            <p:cNvSpPr>
              <a:spLocks noChangeArrowheads="1"/>
            </p:cNvSpPr>
            <p:nvPr/>
          </p:nvSpPr>
          <p:spPr bwMode="auto">
            <a:xfrm>
              <a:off x="3024" y="2160"/>
              <a:ext cx="192" cy="4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46" name="Line 46"/>
          <p:cNvSpPr>
            <a:spLocks noChangeShapeType="1"/>
          </p:cNvSpPr>
          <p:nvPr/>
        </p:nvSpPr>
        <p:spPr bwMode="auto">
          <a:xfrm>
            <a:off x="6756400" y="5765800"/>
            <a:ext cx="406400" cy="381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47" name="Text Box 47"/>
          <p:cNvSpPr txBox="1">
            <a:spLocks noChangeArrowheads="1"/>
          </p:cNvSpPr>
          <p:nvPr/>
        </p:nvSpPr>
        <p:spPr bwMode="auto">
          <a:xfrm>
            <a:off x="6562725" y="2736850"/>
            <a:ext cx="1285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경사 조명</a:t>
            </a:r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6921500" y="3060700"/>
            <a:ext cx="533400" cy="901700"/>
            <a:chOff x="2640" y="432"/>
            <a:chExt cx="480" cy="808"/>
          </a:xfrm>
        </p:grpSpPr>
        <p:sp>
          <p:nvSpPr>
            <p:cNvPr id="25649" name="AutoShape 49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650" name="AutoShape 50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5651" name="Line 51"/>
          <p:cNvSpPr>
            <a:spLocks noChangeShapeType="1"/>
          </p:cNvSpPr>
          <p:nvPr/>
        </p:nvSpPr>
        <p:spPr bwMode="auto">
          <a:xfrm flipV="1">
            <a:off x="7162800" y="4114800"/>
            <a:ext cx="0" cy="1905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5652" name="Text Box 52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628650" y="1984375"/>
            <a:ext cx="25844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# Irradiation ways 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2. Transmission Mode</a:t>
            </a:r>
          </a:p>
        </p:txBody>
      </p:sp>
      <p:sp>
        <p:nvSpPr>
          <p:cNvPr id="27700" name="Oval 52"/>
          <p:cNvSpPr>
            <a:spLocks noChangeArrowheads="1"/>
          </p:cNvSpPr>
          <p:nvPr/>
        </p:nvSpPr>
        <p:spPr bwMode="auto">
          <a:xfrm>
            <a:off x="5181600" y="4648200"/>
            <a:ext cx="152400" cy="1676400"/>
          </a:xfrm>
          <a:prstGeom prst="ellipse">
            <a:avLst/>
          </a:prstGeom>
          <a:solidFill>
            <a:srgbClr val="CCFF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7701" name="Text Box 53"/>
          <p:cNvSpPr txBox="1">
            <a:spLocks noChangeArrowheads="1"/>
          </p:cNvSpPr>
          <p:nvPr/>
        </p:nvSpPr>
        <p:spPr bwMode="auto">
          <a:xfrm>
            <a:off x="2057400" y="2863850"/>
            <a:ext cx="1285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직접 조명</a:t>
            </a:r>
          </a:p>
        </p:txBody>
      </p:sp>
      <p:sp>
        <p:nvSpPr>
          <p:cNvPr id="27702" name="Rectangle 54"/>
          <p:cNvSpPr>
            <a:spLocks noChangeArrowheads="1"/>
          </p:cNvSpPr>
          <p:nvPr/>
        </p:nvSpPr>
        <p:spPr bwMode="auto">
          <a:xfrm>
            <a:off x="4648200" y="3168650"/>
            <a:ext cx="228600" cy="8382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 rot="-26999130">
            <a:off x="958850" y="3149600"/>
            <a:ext cx="533400" cy="901700"/>
            <a:chOff x="2640" y="432"/>
            <a:chExt cx="480" cy="808"/>
          </a:xfrm>
        </p:grpSpPr>
        <p:sp>
          <p:nvSpPr>
            <p:cNvPr id="27704" name="AutoShape 56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7705" name="AutoShape 57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7706" name="Line 58"/>
          <p:cNvSpPr>
            <a:spLocks noChangeShapeType="1"/>
          </p:cNvSpPr>
          <p:nvPr/>
        </p:nvSpPr>
        <p:spPr bwMode="auto">
          <a:xfrm flipH="1" flipV="1">
            <a:off x="1752600" y="362585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5181600" y="3397250"/>
            <a:ext cx="228600" cy="457200"/>
            <a:chOff x="2880" y="3024"/>
            <a:chExt cx="144" cy="288"/>
          </a:xfrm>
        </p:grpSpPr>
        <p:sp>
          <p:nvSpPr>
            <p:cNvPr id="27708" name="Rectangle 60"/>
            <p:cNvSpPr>
              <a:spLocks noChangeArrowheads="1"/>
            </p:cNvSpPr>
            <p:nvPr/>
          </p:nvSpPr>
          <p:spPr bwMode="auto">
            <a:xfrm>
              <a:off x="2880" y="3024"/>
              <a:ext cx="144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7709" name="Rectangle 61"/>
            <p:cNvSpPr>
              <a:spLocks noChangeArrowheads="1"/>
            </p:cNvSpPr>
            <p:nvPr/>
          </p:nvSpPr>
          <p:spPr bwMode="auto">
            <a:xfrm>
              <a:off x="2880" y="3024"/>
              <a:ext cx="48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7710" name="Line 62"/>
          <p:cNvSpPr>
            <a:spLocks noChangeShapeType="1"/>
          </p:cNvSpPr>
          <p:nvPr/>
        </p:nvSpPr>
        <p:spPr bwMode="auto">
          <a:xfrm flipH="1" flipV="1">
            <a:off x="1752600" y="377825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11" name="Line 63"/>
          <p:cNvSpPr>
            <a:spLocks noChangeShapeType="1"/>
          </p:cNvSpPr>
          <p:nvPr/>
        </p:nvSpPr>
        <p:spPr bwMode="auto">
          <a:xfrm flipH="1" flipV="1">
            <a:off x="1752600" y="347345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12" name="Line 64"/>
          <p:cNvSpPr>
            <a:spLocks noChangeShapeType="1"/>
          </p:cNvSpPr>
          <p:nvPr/>
        </p:nvSpPr>
        <p:spPr bwMode="auto">
          <a:xfrm flipH="1" flipV="1">
            <a:off x="4889500" y="3778250"/>
            <a:ext cx="228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13" name="Line 65"/>
          <p:cNvSpPr>
            <a:spLocks noChangeShapeType="1"/>
          </p:cNvSpPr>
          <p:nvPr/>
        </p:nvSpPr>
        <p:spPr bwMode="auto">
          <a:xfrm flipH="1" flipV="1">
            <a:off x="4889500" y="3625850"/>
            <a:ext cx="228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14" name="Line 66"/>
          <p:cNvSpPr>
            <a:spLocks noChangeShapeType="1"/>
          </p:cNvSpPr>
          <p:nvPr/>
        </p:nvSpPr>
        <p:spPr bwMode="auto">
          <a:xfrm flipH="1" flipV="1">
            <a:off x="4889500" y="3473450"/>
            <a:ext cx="228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15" name="Rectangle 67"/>
          <p:cNvSpPr>
            <a:spLocks noChangeArrowheads="1"/>
          </p:cNvSpPr>
          <p:nvPr/>
        </p:nvSpPr>
        <p:spPr bwMode="auto">
          <a:xfrm>
            <a:off x="4648200" y="4572000"/>
            <a:ext cx="215900" cy="1828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 rot="-26999130">
            <a:off x="946150" y="5010150"/>
            <a:ext cx="533400" cy="901700"/>
            <a:chOff x="2640" y="432"/>
            <a:chExt cx="480" cy="808"/>
          </a:xfrm>
        </p:grpSpPr>
        <p:sp>
          <p:nvSpPr>
            <p:cNvPr id="27717" name="AutoShape 69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7718" name="AutoShape 70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7719" name="Line 71"/>
          <p:cNvSpPr>
            <a:spLocks noChangeShapeType="1"/>
          </p:cNvSpPr>
          <p:nvPr/>
        </p:nvSpPr>
        <p:spPr bwMode="auto">
          <a:xfrm flipH="1">
            <a:off x="1752600" y="5486400"/>
            <a:ext cx="61722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20" name="Line 72"/>
          <p:cNvSpPr>
            <a:spLocks noChangeShapeType="1"/>
          </p:cNvSpPr>
          <p:nvPr/>
        </p:nvSpPr>
        <p:spPr bwMode="auto">
          <a:xfrm flipH="1" flipV="1">
            <a:off x="1752600" y="5638800"/>
            <a:ext cx="3429000" cy="609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21" name="Line 73"/>
          <p:cNvSpPr>
            <a:spLocks noChangeShapeType="1"/>
          </p:cNvSpPr>
          <p:nvPr/>
        </p:nvSpPr>
        <p:spPr bwMode="auto">
          <a:xfrm flipH="1">
            <a:off x="1739900" y="4724400"/>
            <a:ext cx="3517900" cy="609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5" name="Group 74"/>
          <p:cNvGrpSpPr>
            <a:grpSpLocks/>
          </p:cNvGrpSpPr>
          <p:nvPr/>
        </p:nvGrpSpPr>
        <p:grpSpPr bwMode="auto">
          <a:xfrm>
            <a:off x="8001000" y="5257800"/>
            <a:ext cx="228600" cy="457200"/>
            <a:chOff x="2880" y="3024"/>
            <a:chExt cx="144" cy="288"/>
          </a:xfrm>
        </p:grpSpPr>
        <p:sp>
          <p:nvSpPr>
            <p:cNvPr id="27723" name="Rectangle 75"/>
            <p:cNvSpPr>
              <a:spLocks noChangeArrowheads="1"/>
            </p:cNvSpPr>
            <p:nvPr/>
          </p:nvSpPr>
          <p:spPr bwMode="auto">
            <a:xfrm>
              <a:off x="2880" y="3024"/>
              <a:ext cx="144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7724" name="Rectangle 76"/>
            <p:cNvSpPr>
              <a:spLocks noChangeArrowheads="1"/>
            </p:cNvSpPr>
            <p:nvPr/>
          </p:nvSpPr>
          <p:spPr bwMode="auto">
            <a:xfrm>
              <a:off x="2880" y="3024"/>
              <a:ext cx="48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" name="Group 77"/>
          <p:cNvGrpSpPr>
            <a:grpSpLocks/>
          </p:cNvGrpSpPr>
          <p:nvPr/>
        </p:nvGrpSpPr>
        <p:grpSpPr bwMode="auto">
          <a:xfrm>
            <a:off x="7289800" y="5067300"/>
            <a:ext cx="76200" cy="838200"/>
            <a:chOff x="4176" y="2496"/>
            <a:chExt cx="48" cy="528"/>
          </a:xfrm>
        </p:grpSpPr>
        <p:sp>
          <p:nvSpPr>
            <p:cNvPr id="27726" name="Rectangle 78"/>
            <p:cNvSpPr>
              <a:spLocks noChangeArrowheads="1"/>
            </p:cNvSpPr>
            <p:nvPr/>
          </p:nvSpPr>
          <p:spPr bwMode="auto">
            <a:xfrm>
              <a:off x="4176" y="2496"/>
              <a:ext cx="48" cy="24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7727" name="Rectangle 79"/>
            <p:cNvSpPr>
              <a:spLocks noChangeArrowheads="1"/>
            </p:cNvSpPr>
            <p:nvPr/>
          </p:nvSpPr>
          <p:spPr bwMode="auto">
            <a:xfrm>
              <a:off x="4176" y="2784"/>
              <a:ext cx="48" cy="240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7728" name="Line 80"/>
          <p:cNvSpPr>
            <a:spLocks noChangeShapeType="1"/>
          </p:cNvSpPr>
          <p:nvPr/>
        </p:nvSpPr>
        <p:spPr bwMode="auto">
          <a:xfrm flipH="1" flipV="1">
            <a:off x="5257800" y="4724400"/>
            <a:ext cx="2667000" cy="990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29" name="Line 81"/>
          <p:cNvSpPr>
            <a:spLocks noChangeShapeType="1"/>
          </p:cNvSpPr>
          <p:nvPr/>
        </p:nvSpPr>
        <p:spPr bwMode="auto">
          <a:xfrm flipH="1">
            <a:off x="5257800" y="5257800"/>
            <a:ext cx="2667000" cy="9906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7730" name="Text Box 82"/>
          <p:cNvSpPr txBox="1">
            <a:spLocks noChangeArrowheads="1"/>
          </p:cNvSpPr>
          <p:nvPr/>
        </p:nvSpPr>
        <p:spPr bwMode="auto">
          <a:xfrm>
            <a:off x="2057400" y="4540250"/>
            <a:ext cx="1285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확산 조명</a:t>
            </a:r>
          </a:p>
        </p:txBody>
      </p:sp>
      <p:sp>
        <p:nvSpPr>
          <p:cNvPr id="27731" name="Text Box 83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628650" y="1984375"/>
            <a:ext cx="3549650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# Special Irradiation Systems   </a:t>
            </a: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330700" y="2514600"/>
            <a:ext cx="228600" cy="8382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 rot="-26999130">
            <a:off x="641350" y="2495550"/>
            <a:ext cx="533400" cy="901700"/>
            <a:chOff x="2640" y="432"/>
            <a:chExt cx="480" cy="808"/>
          </a:xfrm>
        </p:grpSpPr>
        <p:sp>
          <p:nvSpPr>
            <p:cNvPr id="26635" name="AutoShape 11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636" name="AutoShape 12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6637" name="Line 13"/>
          <p:cNvSpPr>
            <a:spLocks noChangeShapeType="1"/>
          </p:cNvSpPr>
          <p:nvPr/>
        </p:nvSpPr>
        <p:spPr bwMode="auto">
          <a:xfrm flipH="1" flipV="1">
            <a:off x="1435100" y="297180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 rot="5332977">
            <a:off x="1993900" y="3695700"/>
            <a:ext cx="228600" cy="457200"/>
            <a:chOff x="2880" y="3024"/>
            <a:chExt cx="144" cy="288"/>
          </a:xfrm>
        </p:grpSpPr>
        <p:sp>
          <p:nvSpPr>
            <p:cNvPr id="26639" name="Rectangle 15"/>
            <p:cNvSpPr>
              <a:spLocks noChangeArrowheads="1"/>
            </p:cNvSpPr>
            <p:nvPr/>
          </p:nvSpPr>
          <p:spPr bwMode="auto">
            <a:xfrm>
              <a:off x="2880" y="3024"/>
              <a:ext cx="144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640" name="Rectangle 16"/>
            <p:cNvSpPr>
              <a:spLocks noChangeArrowheads="1"/>
            </p:cNvSpPr>
            <p:nvPr/>
          </p:nvSpPr>
          <p:spPr bwMode="auto">
            <a:xfrm>
              <a:off x="2880" y="3024"/>
              <a:ext cx="48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6641" name="Line 17"/>
          <p:cNvSpPr>
            <a:spLocks noChangeShapeType="1"/>
          </p:cNvSpPr>
          <p:nvPr/>
        </p:nvSpPr>
        <p:spPr bwMode="auto">
          <a:xfrm flipH="1" flipV="1">
            <a:off x="1435100" y="312420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42" name="Line 18"/>
          <p:cNvSpPr>
            <a:spLocks noChangeShapeType="1"/>
          </p:cNvSpPr>
          <p:nvPr/>
        </p:nvSpPr>
        <p:spPr bwMode="auto">
          <a:xfrm flipH="1" flipV="1">
            <a:off x="1435100" y="2819400"/>
            <a:ext cx="2819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46" name="Rectangle 22"/>
          <p:cNvSpPr>
            <a:spLocks noChangeArrowheads="1"/>
          </p:cNvSpPr>
          <p:nvPr/>
        </p:nvSpPr>
        <p:spPr bwMode="auto">
          <a:xfrm rot="2600111">
            <a:off x="2044700" y="2667000"/>
            <a:ext cx="762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44" name="Line 20"/>
          <p:cNvSpPr>
            <a:spLocks noChangeShapeType="1"/>
          </p:cNvSpPr>
          <p:nvPr/>
        </p:nvSpPr>
        <p:spPr bwMode="auto">
          <a:xfrm rot="5400000" flipH="1" flipV="1">
            <a:off x="1778000" y="3313113"/>
            <a:ext cx="989013" cy="1587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47" name="Line 23"/>
          <p:cNvSpPr>
            <a:spLocks noChangeShapeType="1"/>
          </p:cNvSpPr>
          <p:nvPr/>
        </p:nvSpPr>
        <p:spPr bwMode="auto">
          <a:xfrm rot="5400000" flipH="1" flipV="1">
            <a:off x="1701800" y="3390900"/>
            <a:ext cx="8382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48" name="Line 24"/>
          <p:cNvSpPr>
            <a:spLocks noChangeShapeType="1"/>
          </p:cNvSpPr>
          <p:nvPr/>
        </p:nvSpPr>
        <p:spPr bwMode="auto">
          <a:xfrm rot="5400000" flipH="1" flipV="1">
            <a:off x="1624807" y="3464719"/>
            <a:ext cx="685800" cy="1587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0" name="Line 26"/>
          <p:cNvSpPr>
            <a:spLocks noChangeShapeType="1"/>
          </p:cNvSpPr>
          <p:nvPr/>
        </p:nvSpPr>
        <p:spPr bwMode="auto">
          <a:xfrm flipH="1" flipV="1">
            <a:off x="2959100" y="3124200"/>
            <a:ext cx="990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1" name="Line 27"/>
          <p:cNvSpPr>
            <a:spLocks noChangeShapeType="1"/>
          </p:cNvSpPr>
          <p:nvPr/>
        </p:nvSpPr>
        <p:spPr bwMode="auto">
          <a:xfrm flipH="1" flipV="1">
            <a:off x="2959100" y="2819400"/>
            <a:ext cx="990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2" name="Line 28"/>
          <p:cNvSpPr>
            <a:spLocks noChangeShapeType="1"/>
          </p:cNvSpPr>
          <p:nvPr/>
        </p:nvSpPr>
        <p:spPr bwMode="auto">
          <a:xfrm flipH="1" flipV="1">
            <a:off x="3416300" y="2971800"/>
            <a:ext cx="7620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3" name="Line 29"/>
          <p:cNvSpPr>
            <a:spLocks noChangeShapeType="1"/>
          </p:cNvSpPr>
          <p:nvPr/>
        </p:nvSpPr>
        <p:spPr bwMode="auto">
          <a:xfrm flipH="1" flipV="1">
            <a:off x="3416300" y="3124200"/>
            <a:ext cx="7620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4" name="Line 30"/>
          <p:cNvSpPr>
            <a:spLocks noChangeShapeType="1"/>
          </p:cNvSpPr>
          <p:nvPr/>
        </p:nvSpPr>
        <p:spPr bwMode="auto">
          <a:xfrm flipH="1" flipV="1">
            <a:off x="3416300" y="2819400"/>
            <a:ext cx="7620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5" name="Line 31"/>
          <p:cNvSpPr>
            <a:spLocks noChangeShapeType="1"/>
          </p:cNvSpPr>
          <p:nvPr/>
        </p:nvSpPr>
        <p:spPr bwMode="auto">
          <a:xfrm flipH="1" flipV="1">
            <a:off x="2959100" y="2971800"/>
            <a:ext cx="9906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56" name="Text Box 32"/>
          <p:cNvSpPr txBox="1">
            <a:spLocks noChangeArrowheads="1"/>
          </p:cNvSpPr>
          <p:nvPr/>
        </p:nvSpPr>
        <p:spPr bwMode="auto">
          <a:xfrm>
            <a:off x="4876800" y="2751138"/>
            <a:ext cx="2516188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 Using Half Mirror   </a:t>
            </a:r>
          </a:p>
        </p:txBody>
      </p:sp>
      <p:grpSp>
        <p:nvGrpSpPr>
          <p:cNvPr id="4" name="Group 33"/>
          <p:cNvGrpSpPr>
            <a:grpSpLocks/>
          </p:cNvGrpSpPr>
          <p:nvPr/>
        </p:nvGrpSpPr>
        <p:grpSpPr bwMode="auto">
          <a:xfrm rot="-26999130">
            <a:off x="641350" y="4768850"/>
            <a:ext cx="533400" cy="901700"/>
            <a:chOff x="2640" y="432"/>
            <a:chExt cx="480" cy="808"/>
          </a:xfrm>
        </p:grpSpPr>
        <p:sp>
          <p:nvSpPr>
            <p:cNvPr id="26658" name="AutoShape 34"/>
            <p:cNvSpPr>
              <a:spLocks noChangeArrowheads="1"/>
            </p:cNvSpPr>
            <p:nvPr/>
          </p:nvSpPr>
          <p:spPr bwMode="auto">
            <a:xfrm>
              <a:off x="2712" y="1048"/>
              <a:ext cx="288" cy="192"/>
            </a:xfrm>
            <a:prstGeom prst="can">
              <a:avLst>
                <a:gd name="adj" fmla="val 41667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659" name="AutoShape 35"/>
            <p:cNvSpPr>
              <a:spLocks noChangeArrowheads="1"/>
            </p:cNvSpPr>
            <p:nvPr/>
          </p:nvSpPr>
          <p:spPr bwMode="auto">
            <a:xfrm>
              <a:off x="2640" y="432"/>
              <a:ext cx="480" cy="672"/>
            </a:xfrm>
            <a:prstGeom prst="cube">
              <a:avLst>
                <a:gd name="adj" fmla="val 25000"/>
              </a:avLst>
            </a:prstGeom>
            <a:solidFill>
              <a:srgbClr val="0066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5" name="Group 36"/>
          <p:cNvGrpSpPr>
            <a:grpSpLocks/>
          </p:cNvGrpSpPr>
          <p:nvPr/>
        </p:nvGrpSpPr>
        <p:grpSpPr bwMode="auto">
          <a:xfrm rot="10799628">
            <a:off x="952500" y="4419600"/>
            <a:ext cx="228600" cy="457200"/>
            <a:chOff x="2880" y="3024"/>
            <a:chExt cx="144" cy="288"/>
          </a:xfrm>
        </p:grpSpPr>
        <p:sp>
          <p:nvSpPr>
            <p:cNvPr id="26661" name="Rectangle 37"/>
            <p:cNvSpPr>
              <a:spLocks noChangeArrowheads="1"/>
            </p:cNvSpPr>
            <p:nvPr/>
          </p:nvSpPr>
          <p:spPr bwMode="auto">
            <a:xfrm>
              <a:off x="2880" y="3024"/>
              <a:ext cx="144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662" name="Rectangle 38"/>
            <p:cNvSpPr>
              <a:spLocks noChangeArrowheads="1"/>
            </p:cNvSpPr>
            <p:nvPr/>
          </p:nvSpPr>
          <p:spPr bwMode="auto">
            <a:xfrm>
              <a:off x="2880" y="3024"/>
              <a:ext cx="48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" name="Group 39"/>
          <p:cNvGrpSpPr>
            <a:grpSpLocks/>
          </p:cNvGrpSpPr>
          <p:nvPr/>
        </p:nvGrpSpPr>
        <p:grpSpPr bwMode="auto">
          <a:xfrm rot="10799628">
            <a:off x="965200" y="5562600"/>
            <a:ext cx="228600" cy="457200"/>
            <a:chOff x="2880" y="3024"/>
            <a:chExt cx="144" cy="288"/>
          </a:xfrm>
        </p:grpSpPr>
        <p:sp>
          <p:nvSpPr>
            <p:cNvPr id="26664" name="Rectangle 40"/>
            <p:cNvSpPr>
              <a:spLocks noChangeArrowheads="1"/>
            </p:cNvSpPr>
            <p:nvPr/>
          </p:nvSpPr>
          <p:spPr bwMode="auto">
            <a:xfrm>
              <a:off x="2880" y="3024"/>
              <a:ext cx="144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665" name="Rectangle 41"/>
            <p:cNvSpPr>
              <a:spLocks noChangeArrowheads="1"/>
            </p:cNvSpPr>
            <p:nvPr/>
          </p:nvSpPr>
          <p:spPr bwMode="auto">
            <a:xfrm>
              <a:off x="2880" y="3024"/>
              <a:ext cx="48" cy="28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6666" name="Rectangle 42"/>
          <p:cNvSpPr>
            <a:spLocks noChangeArrowheads="1"/>
          </p:cNvSpPr>
          <p:nvPr/>
        </p:nvSpPr>
        <p:spPr bwMode="auto">
          <a:xfrm>
            <a:off x="3810000" y="4114800"/>
            <a:ext cx="152400" cy="2133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26669" name="AutoShape 45"/>
          <p:cNvSpPr>
            <a:spLocks noChangeArrowheads="1"/>
          </p:cNvSpPr>
          <p:nvPr/>
        </p:nvSpPr>
        <p:spPr bwMode="auto">
          <a:xfrm rot="5390039">
            <a:off x="1943100" y="4305300"/>
            <a:ext cx="3505200" cy="1752600"/>
          </a:xfrm>
          <a:custGeom>
            <a:avLst/>
            <a:gdLst>
              <a:gd name="G0" fmla="+- 10048 0 0"/>
              <a:gd name="G1" fmla="+- -9020502 0 0"/>
              <a:gd name="G2" fmla="+- 0 0 -9020502"/>
              <a:gd name="T0" fmla="*/ 0 256 1"/>
              <a:gd name="T1" fmla="*/ 180 256 1"/>
              <a:gd name="G3" fmla="+- -9020502 T0 T1"/>
              <a:gd name="T2" fmla="*/ 0 256 1"/>
              <a:gd name="T3" fmla="*/ 90 256 1"/>
              <a:gd name="G4" fmla="+- -9020502 T2 T3"/>
              <a:gd name="G5" fmla="*/ G4 2 1"/>
              <a:gd name="T4" fmla="*/ 90 256 1"/>
              <a:gd name="T5" fmla="*/ 0 256 1"/>
              <a:gd name="G6" fmla="+- -9020502 T4 T5"/>
              <a:gd name="G7" fmla="*/ G6 2 1"/>
              <a:gd name="G8" fmla="abs -9020502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048"/>
              <a:gd name="G18" fmla="*/ 10048 1 2"/>
              <a:gd name="G19" fmla="+- G18 5400 0"/>
              <a:gd name="G20" fmla="cos G19 -9020502"/>
              <a:gd name="G21" fmla="sin G19 -9020502"/>
              <a:gd name="G22" fmla="+- G20 10800 0"/>
              <a:gd name="G23" fmla="+- G21 10800 0"/>
              <a:gd name="G24" fmla="+- 10800 0 G20"/>
              <a:gd name="G25" fmla="+- 10048 10800 0"/>
              <a:gd name="G26" fmla="?: G9 G17 G25"/>
              <a:gd name="G27" fmla="?: G9 0 21600"/>
              <a:gd name="G28" fmla="cos 10800 -9020502"/>
              <a:gd name="G29" fmla="sin 10800 -9020502"/>
              <a:gd name="G30" fmla="sin 10048 -9020502"/>
              <a:gd name="G31" fmla="+- G28 10800 0"/>
              <a:gd name="G32" fmla="+- G29 10800 0"/>
              <a:gd name="G33" fmla="+- G30 10800 0"/>
              <a:gd name="G34" fmla="?: G4 0 G31"/>
              <a:gd name="G35" fmla="?: -9020502 G34 0"/>
              <a:gd name="G36" fmla="?: G6 G35 G31"/>
              <a:gd name="G37" fmla="+- 21600 0 G36"/>
              <a:gd name="G38" fmla="?: G4 0 G33"/>
              <a:gd name="G39" fmla="?: -9020502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097 w 21600"/>
              <a:gd name="T15" fmla="*/ 3776 h 21600"/>
              <a:gd name="T16" fmla="*/ 10800 w 21600"/>
              <a:gd name="T17" fmla="*/ 752 h 21600"/>
              <a:gd name="T18" fmla="*/ 18503 w 21600"/>
              <a:gd name="T19" fmla="*/ 3776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375" y="4030"/>
                </a:moveTo>
                <a:cubicBezTo>
                  <a:pt x="5278" y="1941"/>
                  <a:pt x="7974" y="751"/>
                  <a:pt x="10800" y="752"/>
                </a:cubicBezTo>
                <a:cubicBezTo>
                  <a:pt x="13625" y="752"/>
                  <a:pt x="16321" y="1941"/>
                  <a:pt x="18224" y="4030"/>
                </a:cubicBezTo>
                <a:lnTo>
                  <a:pt x="18780" y="3523"/>
                </a:lnTo>
                <a:cubicBezTo>
                  <a:pt x="16734" y="1278"/>
                  <a:pt x="13837" y="-1"/>
                  <a:pt x="10799" y="0"/>
                </a:cubicBezTo>
                <a:cubicBezTo>
                  <a:pt x="7762" y="0"/>
                  <a:pt x="4865" y="1278"/>
                  <a:pt x="2819" y="3523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70" name="Line 46"/>
          <p:cNvSpPr>
            <a:spLocks noChangeShapeType="1"/>
          </p:cNvSpPr>
          <p:nvPr/>
        </p:nvSpPr>
        <p:spPr bwMode="auto">
          <a:xfrm flipH="1">
            <a:off x="1219200" y="4267200"/>
            <a:ext cx="3124200" cy="304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1" name="Line 47"/>
          <p:cNvSpPr>
            <a:spLocks noChangeShapeType="1"/>
          </p:cNvSpPr>
          <p:nvPr/>
        </p:nvSpPr>
        <p:spPr bwMode="auto">
          <a:xfrm flipH="1" flipV="1">
            <a:off x="1219200" y="5791200"/>
            <a:ext cx="3200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2" name="Line 48"/>
          <p:cNvSpPr>
            <a:spLocks noChangeShapeType="1"/>
          </p:cNvSpPr>
          <p:nvPr/>
        </p:nvSpPr>
        <p:spPr bwMode="auto">
          <a:xfrm flipH="1" flipV="1">
            <a:off x="1219200" y="4724400"/>
            <a:ext cx="3200400" cy="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3" name="Line 49"/>
          <p:cNvSpPr>
            <a:spLocks noChangeShapeType="1"/>
          </p:cNvSpPr>
          <p:nvPr/>
        </p:nvSpPr>
        <p:spPr bwMode="auto">
          <a:xfrm flipH="1" flipV="1">
            <a:off x="1219200" y="5943600"/>
            <a:ext cx="3048000" cy="304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4" name="Line 50"/>
          <p:cNvSpPr>
            <a:spLocks noChangeShapeType="1"/>
          </p:cNvSpPr>
          <p:nvPr/>
        </p:nvSpPr>
        <p:spPr bwMode="auto">
          <a:xfrm flipH="1">
            <a:off x="1219200" y="5334000"/>
            <a:ext cx="3200400" cy="304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5" name="Line 51"/>
          <p:cNvSpPr>
            <a:spLocks noChangeShapeType="1"/>
          </p:cNvSpPr>
          <p:nvPr/>
        </p:nvSpPr>
        <p:spPr bwMode="auto">
          <a:xfrm flipH="1" flipV="1">
            <a:off x="1219200" y="4800600"/>
            <a:ext cx="3200400" cy="3048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 type="triangle" w="med" len="med"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6" name="Line 52"/>
          <p:cNvSpPr>
            <a:spLocks noChangeShapeType="1"/>
          </p:cNvSpPr>
          <p:nvPr/>
        </p:nvSpPr>
        <p:spPr bwMode="auto">
          <a:xfrm flipH="1" flipV="1">
            <a:off x="1371600" y="5105400"/>
            <a:ext cx="3022600" cy="127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7" name="Line 53"/>
          <p:cNvSpPr>
            <a:spLocks noChangeShapeType="1"/>
          </p:cNvSpPr>
          <p:nvPr/>
        </p:nvSpPr>
        <p:spPr bwMode="auto">
          <a:xfrm flipH="1" flipV="1">
            <a:off x="1371600" y="5334000"/>
            <a:ext cx="3022600" cy="127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8" name="Line 54"/>
          <p:cNvSpPr>
            <a:spLocks noChangeShapeType="1"/>
          </p:cNvSpPr>
          <p:nvPr/>
        </p:nvSpPr>
        <p:spPr bwMode="auto">
          <a:xfrm flipH="1" flipV="1">
            <a:off x="1371600" y="5410200"/>
            <a:ext cx="3022600" cy="3810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79" name="Line 55"/>
          <p:cNvSpPr>
            <a:spLocks noChangeShapeType="1"/>
          </p:cNvSpPr>
          <p:nvPr/>
        </p:nvSpPr>
        <p:spPr bwMode="auto">
          <a:xfrm flipH="1" flipV="1">
            <a:off x="1371600" y="5410200"/>
            <a:ext cx="2870200" cy="838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80" name="Line 56"/>
          <p:cNvSpPr>
            <a:spLocks noChangeShapeType="1"/>
          </p:cNvSpPr>
          <p:nvPr/>
        </p:nvSpPr>
        <p:spPr bwMode="auto">
          <a:xfrm flipH="1">
            <a:off x="1371600" y="4737100"/>
            <a:ext cx="3022600" cy="3683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81" name="Line 57"/>
          <p:cNvSpPr>
            <a:spLocks noChangeShapeType="1"/>
          </p:cNvSpPr>
          <p:nvPr/>
        </p:nvSpPr>
        <p:spPr bwMode="auto">
          <a:xfrm flipH="1">
            <a:off x="1371600" y="4267200"/>
            <a:ext cx="2895600" cy="8382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6682" name="Text Box 58"/>
          <p:cNvSpPr txBox="1">
            <a:spLocks noChangeArrowheads="1"/>
          </p:cNvSpPr>
          <p:nvPr/>
        </p:nvSpPr>
        <p:spPr bwMode="auto">
          <a:xfrm>
            <a:off x="4876800" y="5037138"/>
            <a:ext cx="2020888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 Using Mirror   </a:t>
            </a:r>
          </a:p>
        </p:txBody>
      </p:sp>
      <p:sp>
        <p:nvSpPr>
          <p:cNvPr id="26683" name="Text Box 59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26684" name="Text Box 60"/>
          <p:cNvSpPr txBox="1">
            <a:spLocks noChangeArrowheads="1"/>
          </p:cNvSpPr>
          <p:nvPr/>
        </p:nvSpPr>
        <p:spPr bwMode="auto">
          <a:xfrm>
            <a:off x="7315200" y="6156325"/>
            <a:ext cx="18069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1800" dirty="0"/>
              <a:t>* Patent Pending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Text Box 1029"/>
          <p:cNvSpPr txBox="1">
            <a:spLocks noChangeArrowheads="1"/>
          </p:cNvSpPr>
          <p:nvPr/>
        </p:nvSpPr>
        <p:spPr bwMode="auto">
          <a:xfrm>
            <a:off x="3581400" y="0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50229" name="Text Box 1077"/>
          <p:cNvSpPr txBox="1">
            <a:spLocks noChangeArrowheads="1"/>
          </p:cNvSpPr>
          <p:nvPr/>
        </p:nvSpPr>
        <p:spPr bwMode="auto">
          <a:xfrm>
            <a:off x="2362200" y="1027113"/>
            <a:ext cx="424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50232" name="Text Box 1080"/>
          <p:cNvSpPr txBox="1">
            <a:spLocks noChangeArrowheads="1"/>
          </p:cNvSpPr>
          <p:nvPr/>
        </p:nvSpPr>
        <p:spPr bwMode="auto">
          <a:xfrm>
            <a:off x="762000" y="1524000"/>
            <a:ext cx="264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반사체에 대한 빛의 세기</a:t>
            </a:r>
          </a:p>
        </p:txBody>
      </p:sp>
      <p:sp>
        <p:nvSpPr>
          <p:cNvPr id="50233" name="Text Box 1081"/>
          <p:cNvSpPr txBox="1">
            <a:spLocks noChangeArrowheads="1"/>
          </p:cNvSpPr>
          <p:nvPr/>
        </p:nvSpPr>
        <p:spPr bwMode="auto">
          <a:xfrm>
            <a:off x="533400" y="3411538"/>
            <a:ext cx="3429000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Intensity of Incident Beam</a:t>
            </a:r>
          </a:p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000000"/>
                </a:solidFill>
                <a:ea typeface="한컴바탕" pitchFamily="18" charset="2"/>
                <a:cs typeface="한컴바탕" pitchFamily="18" charset="2"/>
              </a:rPr>
              <a:t>≃ Intensity of Reflection Beam</a:t>
            </a:r>
            <a:endParaRPr lang="en-US" altLang="ko-KR" sz="1600" b="1"/>
          </a:p>
        </p:txBody>
      </p:sp>
      <p:sp>
        <p:nvSpPr>
          <p:cNvPr id="50241" name="Text Box 1089"/>
          <p:cNvSpPr txBox="1">
            <a:spLocks noChangeArrowheads="1"/>
          </p:cNvSpPr>
          <p:nvPr/>
        </p:nvSpPr>
        <p:spPr bwMode="auto">
          <a:xfrm>
            <a:off x="5867400" y="3549650"/>
            <a:ext cx="3251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Intensity of Reflection Beam = 0</a:t>
            </a:r>
          </a:p>
        </p:txBody>
      </p:sp>
      <p:grpSp>
        <p:nvGrpSpPr>
          <p:cNvPr id="2" name="Group 1146"/>
          <p:cNvGrpSpPr>
            <a:grpSpLocks/>
          </p:cNvGrpSpPr>
          <p:nvPr/>
        </p:nvGrpSpPr>
        <p:grpSpPr bwMode="auto">
          <a:xfrm>
            <a:off x="1066800" y="1971675"/>
            <a:ext cx="1828800" cy="1457325"/>
            <a:chOff x="672" y="798"/>
            <a:chExt cx="1152" cy="1080"/>
          </a:xfrm>
        </p:grpSpPr>
        <p:sp>
          <p:nvSpPr>
            <p:cNvPr id="50265" name="Rectangle 1113"/>
            <p:cNvSpPr>
              <a:spLocks noChangeArrowheads="1"/>
            </p:cNvSpPr>
            <p:nvPr/>
          </p:nvSpPr>
          <p:spPr bwMode="auto">
            <a:xfrm>
              <a:off x="672" y="1686"/>
              <a:ext cx="1152" cy="19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1114"/>
            <p:cNvGrpSpPr>
              <a:grpSpLocks/>
            </p:cNvGrpSpPr>
            <p:nvPr/>
          </p:nvGrpSpPr>
          <p:grpSpPr bwMode="auto">
            <a:xfrm>
              <a:off x="1104" y="1062"/>
              <a:ext cx="288" cy="576"/>
              <a:chOff x="768" y="816"/>
              <a:chExt cx="288" cy="864"/>
            </a:xfrm>
          </p:grpSpPr>
          <p:sp>
            <p:nvSpPr>
              <p:cNvPr id="50267" name="Line 1115"/>
              <p:cNvSpPr>
                <a:spLocks noChangeShapeType="1"/>
              </p:cNvSpPr>
              <p:nvPr/>
            </p:nvSpPr>
            <p:spPr bwMode="auto">
              <a:xfrm>
                <a:off x="768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68" name="Line 1116"/>
              <p:cNvSpPr>
                <a:spLocks noChangeShapeType="1"/>
              </p:cNvSpPr>
              <p:nvPr/>
            </p:nvSpPr>
            <p:spPr bwMode="auto">
              <a:xfrm>
                <a:off x="1056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69" name="Line 1117"/>
              <p:cNvSpPr>
                <a:spLocks noChangeShapeType="1"/>
              </p:cNvSpPr>
              <p:nvPr/>
            </p:nvSpPr>
            <p:spPr bwMode="auto">
              <a:xfrm flipV="1">
                <a:off x="864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70" name="Line 1118"/>
              <p:cNvSpPr>
                <a:spLocks noChangeShapeType="1"/>
              </p:cNvSpPr>
              <p:nvPr/>
            </p:nvSpPr>
            <p:spPr bwMode="auto">
              <a:xfrm flipV="1">
                <a:off x="960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0271" name="AutoShape 1119"/>
            <p:cNvSpPr>
              <a:spLocks noChangeArrowheads="1"/>
            </p:cNvSpPr>
            <p:nvPr/>
          </p:nvSpPr>
          <p:spPr bwMode="auto">
            <a:xfrm>
              <a:off x="1008" y="798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4" name="Group 1147"/>
          <p:cNvGrpSpPr>
            <a:grpSpLocks/>
          </p:cNvGrpSpPr>
          <p:nvPr/>
        </p:nvGrpSpPr>
        <p:grpSpPr bwMode="auto">
          <a:xfrm>
            <a:off x="4648200" y="1981200"/>
            <a:ext cx="2209800" cy="1838325"/>
            <a:chOff x="2928" y="870"/>
            <a:chExt cx="1392" cy="1296"/>
          </a:xfrm>
        </p:grpSpPr>
        <p:sp>
          <p:nvSpPr>
            <p:cNvPr id="50234" name="Rectangle 1082"/>
            <p:cNvSpPr>
              <a:spLocks noChangeArrowheads="1"/>
            </p:cNvSpPr>
            <p:nvPr/>
          </p:nvSpPr>
          <p:spPr bwMode="auto">
            <a:xfrm>
              <a:off x="2928" y="1638"/>
              <a:ext cx="576" cy="19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235" name="Rectangle 1083"/>
            <p:cNvSpPr>
              <a:spLocks noChangeArrowheads="1"/>
            </p:cNvSpPr>
            <p:nvPr/>
          </p:nvSpPr>
          <p:spPr bwMode="auto">
            <a:xfrm>
              <a:off x="3744" y="1638"/>
              <a:ext cx="576" cy="19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5" name="Group 1084"/>
            <p:cNvGrpSpPr>
              <a:grpSpLocks/>
            </p:cNvGrpSpPr>
            <p:nvPr/>
          </p:nvGrpSpPr>
          <p:grpSpPr bwMode="auto">
            <a:xfrm>
              <a:off x="3552" y="1110"/>
              <a:ext cx="144" cy="528"/>
              <a:chOff x="3552" y="816"/>
              <a:chExt cx="144" cy="864"/>
            </a:xfrm>
          </p:grpSpPr>
          <p:sp>
            <p:nvSpPr>
              <p:cNvPr id="50237" name="Line 1085"/>
              <p:cNvSpPr>
                <a:spLocks noChangeShapeType="1"/>
              </p:cNvSpPr>
              <p:nvPr/>
            </p:nvSpPr>
            <p:spPr bwMode="auto">
              <a:xfrm>
                <a:off x="3552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38" name="Line 1086"/>
              <p:cNvSpPr>
                <a:spLocks noChangeShapeType="1"/>
              </p:cNvSpPr>
              <p:nvPr/>
            </p:nvSpPr>
            <p:spPr bwMode="auto">
              <a:xfrm>
                <a:off x="3696" y="816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0239" name="Line 1087"/>
            <p:cNvSpPr>
              <a:spLocks noChangeShapeType="1"/>
            </p:cNvSpPr>
            <p:nvPr/>
          </p:nvSpPr>
          <p:spPr bwMode="auto">
            <a:xfrm>
              <a:off x="3552" y="1878"/>
              <a:ext cx="0" cy="28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0" name="Line 1088"/>
            <p:cNvSpPr>
              <a:spLocks noChangeShapeType="1"/>
            </p:cNvSpPr>
            <p:nvPr/>
          </p:nvSpPr>
          <p:spPr bwMode="auto">
            <a:xfrm>
              <a:off x="3696" y="1878"/>
              <a:ext cx="0" cy="28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72" name="AutoShape 1120"/>
            <p:cNvSpPr>
              <a:spLocks noChangeArrowheads="1"/>
            </p:cNvSpPr>
            <p:nvPr/>
          </p:nvSpPr>
          <p:spPr bwMode="auto">
            <a:xfrm>
              <a:off x="3392" y="870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6" name="Group 1144"/>
          <p:cNvGrpSpPr>
            <a:grpSpLocks/>
          </p:cNvGrpSpPr>
          <p:nvPr/>
        </p:nvGrpSpPr>
        <p:grpSpPr bwMode="auto">
          <a:xfrm>
            <a:off x="838200" y="4105275"/>
            <a:ext cx="2286000" cy="1838325"/>
            <a:chOff x="528" y="2310"/>
            <a:chExt cx="1440" cy="1392"/>
          </a:xfrm>
        </p:grpSpPr>
        <p:sp>
          <p:nvSpPr>
            <p:cNvPr id="50273" name="Line 1121"/>
            <p:cNvSpPr>
              <a:spLocks noChangeShapeType="1"/>
            </p:cNvSpPr>
            <p:nvPr/>
          </p:nvSpPr>
          <p:spPr bwMode="auto">
            <a:xfrm>
              <a:off x="528" y="3462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74" name="Line 1122"/>
            <p:cNvSpPr>
              <a:spLocks noChangeShapeType="1"/>
            </p:cNvSpPr>
            <p:nvPr/>
          </p:nvSpPr>
          <p:spPr bwMode="auto">
            <a:xfrm>
              <a:off x="528" y="3702"/>
              <a:ext cx="14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75" name="Line 1123"/>
            <p:cNvSpPr>
              <a:spLocks noChangeShapeType="1"/>
            </p:cNvSpPr>
            <p:nvPr/>
          </p:nvSpPr>
          <p:spPr bwMode="auto">
            <a:xfrm>
              <a:off x="1440" y="3462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7" name="Group 1124"/>
            <p:cNvGrpSpPr>
              <a:grpSpLocks/>
            </p:cNvGrpSpPr>
            <p:nvPr/>
          </p:nvGrpSpPr>
          <p:grpSpPr bwMode="auto">
            <a:xfrm>
              <a:off x="1056" y="3462"/>
              <a:ext cx="384" cy="144"/>
              <a:chOff x="1104" y="3072"/>
              <a:chExt cx="1680" cy="432"/>
            </a:xfrm>
          </p:grpSpPr>
          <p:sp>
            <p:nvSpPr>
              <p:cNvPr id="50277" name="Freeform 1125"/>
              <p:cNvSpPr>
                <a:spLocks/>
              </p:cNvSpPr>
              <p:nvPr/>
            </p:nvSpPr>
            <p:spPr bwMode="auto">
              <a:xfrm>
                <a:off x="1104" y="3072"/>
                <a:ext cx="912" cy="43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4" y="96"/>
                  </a:cxn>
                </a:cxnLst>
                <a:rect l="0" t="0" r="r" b="b"/>
                <a:pathLst>
                  <a:path w="144" h="96">
                    <a:moveTo>
                      <a:pt x="0" y="0"/>
                    </a:moveTo>
                    <a:cubicBezTo>
                      <a:pt x="40" y="48"/>
                      <a:pt x="80" y="96"/>
                      <a:pt x="144" y="9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78" name="Freeform 1126"/>
              <p:cNvSpPr>
                <a:spLocks/>
              </p:cNvSpPr>
              <p:nvPr/>
            </p:nvSpPr>
            <p:spPr bwMode="auto">
              <a:xfrm flipH="1">
                <a:off x="1968" y="3072"/>
                <a:ext cx="816" cy="43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4" y="96"/>
                  </a:cxn>
                </a:cxnLst>
                <a:rect l="0" t="0" r="r" b="b"/>
                <a:pathLst>
                  <a:path w="144" h="96">
                    <a:moveTo>
                      <a:pt x="0" y="0"/>
                    </a:moveTo>
                    <a:cubicBezTo>
                      <a:pt x="40" y="48"/>
                      <a:pt x="80" y="96"/>
                      <a:pt x="144" y="9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0279" name="Line 1127"/>
            <p:cNvSpPr>
              <a:spLocks noChangeShapeType="1"/>
            </p:cNvSpPr>
            <p:nvPr/>
          </p:nvSpPr>
          <p:spPr bwMode="auto">
            <a:xfrm flipV="1">
              <a:off x="528" y="3462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0" name="Line 1128"/>
            <p:cNvSpPr>
              <a:spLocks noChangeShapeType="1"/>
            </p:cNvSpPr>
            <p:nvPr/>
          </p:nvSpPr>
          <p:spPr bwMode="auto">
            <a:xfrm flipV="1">
              <a:off x="1968" y="3462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1" name="Line 1129"/>
            <p:cNvSpPr>
              <a:spLocks noChangeShapeType="1"/>
            </p:cNvSpPr>
            <p:nvPr/>
          </p:nvSpPr>
          <p:spPr bwMode="auto">
            <a:xfrm>
              <a:off x="1056" y="255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2" name="Line 1130"/>
            <p:cNvSpPr>
              <a:spLocks noChangeShapeType="1"/>
            </p:cNvSpPr>
            <p:nvPr/>
          </p:nvSpPr>
          <p:spPr bwMode="auto">
            <a:xfrm>
              <a:off x="1200" y="255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3" name="Line 1131"/>
            <p:cNvSpPr>
              <a:spLocks noChangeShapeType="1"/>
            </p:cNvSpPr>
            <p:nvPr/>
          </p:nvSpPr>
          <p:spPr bwMode="auto">
            <a:xfrm>
              <a:off x="1344" y="255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4" name="Line 1132"/>
            <p:cNvSpPr>
              <a:spLocks noChangeShapeType="1"/>
            </p:cNvSpPr>
            <p:nvPr/>
          </p:nvSpPr>
          <p:spPr bwMode="auto">
            <a:xfrm>
              <a:off x="1488" y="255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5" name="Line 1133"/>
            <p:cNvSpPr>
              <a:spLocks noChangeShapeType="1"/>
            </p:cNvSpPr>
            <p:nvPr/>
          </p:nvSpPr>
          <p:spPr bwMode="auto">
            <a:xfrm flipV="1">
              <a:off x="1008" y="2502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86" name="Line 1134"/>
            <p:cNvSpPr>
              <a:spLocks noChangeShapeType="1"/>
            </p:cNvSpPr>
            <p:nvPr/>
          </p:nvSpPr>
          <p:spPr bwMode="auto">
            <a:xfrm flipV="1">
              <a:off x="1536" y="2502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8" name="Group 1135"/>
            <p:cNvGrpSpPr>
              <a:grpSpLocks/>
            </p:cNvGrpSpPr>
            <p:nvPr/>
          </p:nvGrpSpPr>
          <p:grpSpPr bwMode="auto">
            <a:xfrm>
              <a:off x="1152" y="2598"/>
              <a:ext cx="768" cy="960"/>
              <a:chOff x="1200" y="2880"/>
              <a:chExt cx="768" cy="960"/>
            </a:xfrm>
          </p:grpSpPr>
          <p:sp>
            <p:nvSpPr>
              <p:cNvPr id="50288" name="Line 1136"/>
              <p:cNvSpPr>
                <a:spLocks noChangeShapeType="1"/>
              </p:cNvSpPr>
              <p:nvPr/>
            </p:nvSpPr>
            <p:spPr bwMode="auto">
              <a:xfrm flipV="1">
                <a:off x="1248" y="2880"/>
                <a:ext cx="576" cy="960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89" name="Line 1137"/>
              <p:cNvSpPr>
                <a:spLocks noChangeShapeType="1"/>
              </p:cNvSpPr>
              <p:nvPr/>
            </p:nvSpPr>
            <p:spPr bwMode="auto">
              <a:xfrm flipV="1">
                <a:off x="1200" y="2880"/>
                <a:ext cx="768" cy="912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0290" name="Line 1138"/>
            <p:cNvSpPr>
              <a:spLocks noChangeShapeType="1"/>
            </p:cNvSpPr>
            <p:nvPr/>
          </p:nvSpPr>
          <p:spPr bwMode="auto">
            <a:xfrm flipH="1" flipV="1">
              <a:off x="759" y="2598"/>
              <a:ext cx="540" cy="960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91" name="Line 1139"/>
            <p:cNvSpPr>
              <a:spLocks noChangeShapeType="1"/>
            </p:cNvSpPr>
            <p:nvPr/>
          </p:nvSpPr>
          <p:spPr bwMode="auto">
            <a:xfrm flipH="1" flipV="1">
              <a:off x="624" y="2598"/>
              <a:ext cx="720" cy="91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92" name="AutoShape 1140"/>
            <p:cNvSpPr>
              <a:spLocks noChangeArrowheads="1"/>
            </p:cNvSpPr>
            <p:nvPr/>
          </p:nvSpPr>
          <p:spPr bwMode="auto">
            <a:xfrm>
              <a:off x="960" y="2310"/>
              <a:ext cx="624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9" name="Group 1145"/>
          <p:cNvGrpSpPr>
            <a:grpSpLocks/>
          </p:cNvGrpSpPr>
          <p:nvPr/>
        </p:nvGrpSpPr>
        <p:grpSpPr bwMode="auto">
          <a:xfrm>
            <a:off x="4038600" y="4029075"/>
            <a:ext cx="5105400" cy="1914525"/>
            <a:chOff x="2544" y="2214"/>
            <a:chExt cx="3216" cy="1440"/>
          </a:xfrm>
        </p:grpSpPr>
        <p:sp>
          <p:nvSpPr>
            <p:cNvPr id="50242" name="AutoShape 1090"/>
            <p:cNvSpPr>
              <a:spLocks noChangeArrowheads="1"/>
            </p:cNvSpPr>
            <p:nvPr/>
          </p:nvSpPr>
          <p:spPr bwMode="auto">
            <a:xfrm>
              <a:off x="3312" y="2214"/>
              <a:ext cx="2448" cy="1440"/>
            </a:xfrm>
            <a:prstGeom prst="wedgeEllipseCallout">
              <a:avLst>
                <a:gd name="adj1" fmla="val -43750"/>
                <a:gd name="adj2" fmla="val 68403"/>
              </a:avLst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endParaRPr lang="ko-KR" altLang="ko-KR" sz="1600" b="1"/>
            </a:p>
          </p:txBody>
        </p:sp>
        <p:sp>
          <p:nvSpPr>
            <p:cNvPr id="50243" name="AutoShape 1091"/>
            <p:cNvSpPr>
              <a:spLocks noChangeArrowheads="1"/>
            </p:cNvSpPr>
            <p:nvPr/>
          </p:nvSpPr>
          <p:spPr bwMode="auto">
            <a:xfrm>
              <a:off x="3744" y="2262"/>
              <a:ext cx="1920" cy="1344"/>
            </a:xfrm>
            <a:prstGeom prst="wedgeRoundRectCallout">
              <a:avLst>
                <a:gd name="adj1" fmla="val -62606"/>
                <a:gd name="adj2" fmla="val 33778"/>
                <a:gd name="adj3" fmla="val 16667"/>
              </a:avLst>
            </a:prstGeom>
            <a:solidFill>
              <a:srgbClr val="DDFFFF">
                <a:alpha val="50000"/>
              </a:srgbClr>
            </a:solidFill>
            <a:ln w="2857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endParaRPr lang="ko-KR" altLang="ko-KR" sz="1600" b="1"/>
            </a:p>
          </p:txBody>
        </p:sp>
        <p:sp>
          <p:nvSpPr>
            <p:cNvPr id="50244" name="Rectangle 1092"/>
            <p:cNvSpPr>
              <a:spLocks noChangeArrowheads="1"/>
            </p:cNvSpPr>
            <p:nvPr/>
          </p:nvSpPr>
          <p:spPr bwMode="auto">
            <a:xfrm>
              <a:off x="2544" y="3462"/>
              <a:ext cx="1488" cy="19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5" name="Line 1093"/>
            <p:cNvSpPr>
              <a:spLocks noChangeShapeType="1"/>
            </p:cNvSpPr>
            <p:nvPr/>
          </p:nvSpPr>
          <p:spPr bwMode="auto">
            <a:xfrm>
              <a:off x="3096" y="2502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6" name="Oval 1094"/>
            <p:cNvSpPr>
              <a:spLocks noChangeArrowheads="1"/>
            </p:cNvSpPr>
            <p:nvPr/>
          </p:nvSpPr>
          <p:spPr bwMode="auto">
            <a:xfrm>
              <a:off x="3120" y="3406"/>
              <a:ext cx="336" cy="48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7" name="Line 1095"/>
            <p:cNvSpPr>
              <a:spLocks noChangeShapeType="1"/>
            </p:cNvSpPr>
            <p:nvPr/>
          </p:nvSpPr>
          <p:spPr bwMode="auto">
            <a:xfrm>
              <a:off x="3288" y="2502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8" name="Line 1096"/>
            <p:cNvSpPr>
              <a:spLocks noChangeShapeType="1"/>
            </p:cNvSpPr>
            <p:nvPr/>
          </p:nvSpPr>
          <p:spPr bwMode="auto">
            <a:xfrm>
              <a:off x="3480" y="2502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49" name="Rectangle 1097"/>
            <p:cNvSpPr>
              <a:spLocks noChangeArrowheads="1"/>
            </p:cNvSpPr>
            <p:nvPr/>
          </p:nvSpPr>
          <p:spPr bwMode="auto">
            <a:xfrm>
              <a:off x="4080" y="3318"/>
              <a:ext cx="1440" cy="240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1098"/>
            <p:cNvGrpSpPr>
              <a:grpSpLocks/>
            </p:cNvGrpSpPr>
            <p:nvPr/>
          </p:nvGrpSpPr>
          <p:grpSpPr bwMode="auto">
            <a:xfrm>
              <a:off x="4272" y="2310"/>
              <a:ext cx="912" cy="1008"/>
              <a:chOff x="4272" y="2640"/>
              <a:chExt cx="912" cy="1008"/>
            </a:xfrm>
          </p:grpSpPr>
          <p:sp>
            <p:nvSpPr>
              <p:cNvPr id="50251" name="Oval 1099"/>
              <p:cNvSpPr>
                <a:spLocks noChangeArrowheads="1"/>
              </p:cNvSpPr>
              <p:nvPr/>
            </p:nvSpPr>
            <p:spPr bwMode="auto">
              <a:xfrm>
                <a:off x="4464" y="3504"/>
                <a:ext cx="624" cy="144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52" name="Line 1100"/>
              <p:cNvSpPr>
                <a:spLocks noChangeShapeType="1"/>
              </p:cNvSpPr>
              <p:nvPr/>
            </p:nvSpPr>
            <p:spPr bwMode="auto">
              <a:xfrm>
                <a:off x="4704" y="2640"/>
                <a:ext cx="0" cy="86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53" name="Line 1101"/>
              <p:cNvSpPr>
                <a:spLocks noChangeShapeType="1"/>
              </p:cNvSpPr>
              <p:nvPr/>
            </p:nvSpPr>
            <p:spPr bwMode="auto">
              <a:xfrm flipH="1">
                <a:off x="4608" y="3504"/>
                <a:ext cx="96" cy="144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54" name="Line 1102"/>
              <p:cNvSpPr>
                <a:spLocks noChangeShapeType="1"/>
              </p:cNvSpPr>
              <p:nvPr/>
            </p:nvSpPr>
            <p:spPr bwMode="auto">
              <a:xfrm flipH="1" flipV="1">
                <a:off x="4512" y="3504"/>
                <a:ext cx="96" cy="9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0255" name="Line 1103"/>
              <p:cNvSpPr>
                <a:spLocks noChangeShapeType="1"/>
              </p:cNvSpPr>
              <p:nvPr/>
            </p:nvSpPr>
            <p:spPr bwMode="auto">
              <a:xfrm flipH="1" flipV="1">
                <a:off x="4272" y="2688"/>
                <a:ext cx="240" cy="81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1" name="Group 1104"/>
              <p:cNvGrpSpPr>
                <a:grpSpLocks/>
              </p:cNvGrpSpPr>
              <p:nvPr/>
            </p:nvGrpSpPr>
            <p:grpSpPr bwMode="auto">
              <a:xfrm flipH="1">
                <a:off x="4800" y="2640"/>
                <a:ext cx="384" cy="1008"/>
                <a:chOff x="4608" y="2592"/>
                <a:chExt cx="432" cy="1008"/>
              </a:xfrm>
            </p:grpSpPr>
            <p:sp>
              <p:nvSpPr>
                <p:cNvPr id="50257" name="Line 1105"/>
                <p:cNvSpPr>
                  <a:spLocks noChangeShapeType="1"/>
                </p:cNvSpPr>
                <p:nvPr/>
              </p:nvSpPr>
              <p:spPr bwMode="auto">
                <a:xfrm>
                  <a:off x="5040" y="2592"/>
                  <a:ext cx="0" cy="864"/>
                </a:xfrm>
                <a:prstGeom prst="line">
                  <a:avLst/>
                </a:prstGeom>
                <a:noFill/>
                <a:ln w="12700">
                  <a:solidFill>
                    <a:srgbClr val="FF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0258" name="Line 1106"/>
                <p:cNvSpPr>
                  <a:spLocks noChangeShapeType="1"/>
                </p:cNvSpPr>
                <p:nvPr/>
              </p:nvSpPr>
              <p:spPr bwMode="auto">
                <a:xfrm flipH="1">
                  <a:off x="4944" y="3456"/>
                  <a:ext cx="96" cy="144"/>
                </a:xfrm>
                <a:prstGeom prst="line">
                  <a:avLst/>
                </a:prstGeom>
                <a:noFill/>
                <a:ln w="12700">
                  <a:solidFill>
                    <a:srgbClr val="FF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0259" name="Line 1107"/>
                <p:cNvSpPr>
                  <a:spLocks noChangeShapeType="1"/>
                </p:cNvSpPr>
                <p:nvPr/>
              </p:nvSpPr>
              <p:spPr bwMode="auto">
                <a:xfrm flipH="1" flipV="1">
                  <a:off x="4848" y="3456"/>
                  <a:ext cx="96" cy="96"/>
                </a:xfrm>
                <a:prstGeom prst="line">
                  <a:avLst/>
                </a:prstGeom>
                <a:noFill/>
                <a:ln w="12700">
                  <a:solidFill>
                    <a:srgbClr val="FF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0260" name="Line 1108"/>
                <p:cNvSpPr>
                  <a:spLocks noChangeShapeType="1"/>
                </p:cNvSpPr>
                <p:nvPr/>
              </p:nvSpPr>
              <p:spPr bwMode="auto">
                <a:xfrm flipH="1" flipV="1">
                  <a:off x="4608" y="2640"/>
                  <a:ext cx="240" cy="816"/>
                </a:xfrm>
                <a:prstGeom prst="line">
                  <a:avLst/>
                </a:prstGeom>
                <a:noFill/>
                <a:ln w="12700">
                  <a:solidFill>
                    <a:srgbClr val="FF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50261" name="Line 1109"/>
            <p:cNvSpPr>
              <a:spLocks noChangeShapeType="1"/>
            </p:cNvSpPr>
            <p:nvPr/>
          </p:nvSpPr>
          <p:spPr bwMode="auto">
            <a:xfrm flipV="1">
              <a:off x="3192" y="247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62" name="Line 1110"/>
            <p:cNvSpPr>
              <a:spLocks noChangeShapeType="1"/>
            </p:cNvSpPr>
            <p:nvPr/>
          </p:nvSpPr>
          <p:spPr bwMode="auto">
            <a:xfrm flipV="1">
              <a:off x="3384" y="2470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63" name="Line 1111"/>
            <p:cNvSpPr>
              <a:spLocks noChangeShapeType="1"/>
            </p:cNvSpPr>
            <p:nvPr/>
          </p:nvSpPr>
          <p:spPr bwMode="auto">
            <a:xfrm flipH="1" flipV="1">
              <a:off x="2880" y="2502"/>
              <a:ext cx="288" cy="91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64" name="Line 1112"/>
            <p:cNvSpPr>
              <a:spLocks noChangeShapeType="1"/>
            </p:cNvSpPr>
            <p:nvPr/>
          </p:nvSpPr>
          <p:spPr bwMode="auto">
            <a:xfrm flipV="1">
              <a:off x="3408" y="2502"/>
              <a:ext cx="288" cy="91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0293" name="AutoShape 1141"/>
            <p:cNvSpPr>
              <a:spLocks noChangeArrowheads="1"/>
            </p:cNvSpPr>
            <p:nvPr/>
          </p:nvSpPr>
          <p:spPr bwMode="auto">
            <a:xfrm>
              <a:off x="3056" y="2270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50294" name="Text Box 1142"/>
          <p:cNvSpPr txBox="1">
            <a:spLocks noChangeArrowheads="1"/>
          </p:cNvSpPr>
          <p:nvPr/>
        </p:nvSpPr>
        <p:spPr bwMode="auto">
          <a:xfrm>
            <a:off x="517525" y="5849938"/>
            <a:ext cx="3065463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Intensity of Incident Beam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&lt; Intensity of Reflection Beam</a:t>
            </a:r>
          </a:p>
        </p:txBody>
      </p:sp>
      <p:sp>
        <p:nvSpPr>
          <p:cNvPr id="50295" name="Text Box 1143"/>
          <p:cNvSpPr txBox="1">
            <a:spLocks noChangeArrowheads="1"/>
          </p:cNvSpPr>
          <p:nvPr/>
        </p:nvSpPr>
        <p:spPr bwMode="auto">
          <a:xfrm>
            <a:off x="4924425" y="5849938"/>
            <a:ext cx="3065463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Intensity of Incident Beam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&lt; Intensity of Reflection Beam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581400" y="0"/>
            <a:ext cx="1841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3. Light Source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362200" y="1027113"/>
            <a:ext cx="424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762000" y="1524000"/>
            <a:ext cx="264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# </a:t>
            </a:r>
            <a:r>
              <a:rPr lang="ko-KR" altLang="en-US" sz="1600" b="1"/>
              <a:t>투과체에 대한 빛의 세기</a:t>
            </a:r>
          </a:p>
        </p:txBody>
      </p:sp>
      <p:sp>
        <p:nvSpPr>
          <p:cNvPr id="51276" name="Rectangle 76"/>
          <p:cNvSpPr>
            <a:spLocks noChangeArrowheads="1"/>
          </p:cNvSpPr>
          <p:nvPr/>
        </p:nvSpPr>
        <p:spPr bwMode="auto">
          <a:xfrm>
            <a:off x="546100" y="3462338"/>
            <a:ext cx="1828800" cy="3048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1277" name="Line 77"/>
          <p:cNvSpPr>
            <a:spLocks noChangeShapeType="1"/>
          </p:cNvSpPr>
          <p:nvPr/>
        </p:nvSpPr>
        <p:spPr bwMode="auto">
          <a:xfrm flipV="1">
            <a:off x="1308100" y="2471738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278" name="Line 78"/>
          <p:cNvSpPr>
            <a:spLocks noChangeShapeType="1"/>
          </p:cNvSpPr>
          <p:nvPr/>
        </p:nvSpPr>
        <p:spPr bwMode="auto">
          <a:xfrm flipV="1">
            <a:off x="1612900" y="2471738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279" name="AutoShape 79"/>
          <p:cNvSpPr>
            <a:spLocks noChangeArrowheads="1"/>
          </p:cNvSpPr>
          <p:nvPr/>
        </p:nvSpPr>
        <p:spPr bwMode="auto">
          <a:xfrm>
            <a:off x="1079500" y="2052638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1280" name="Line 80"/>
          <p:cNvSpPr>
            <a:spLocks noChangeShapeType="1"/>
          </p:cNvSpPr>
          <p:nvPr/>
        </p:nvSpPr>
        <p:spPr bwMode="auto">
          <a:xfrm flipV="1">
            <a:off x="1460500" y="2471738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889000" y="3843338"/>
            <a:ext cx="1143000" cy="1346200"/>
            <a:chOff x="312" y="2080"/>
            <a:chExt cx="720" cy="848"/>
          </a:xfrm>
        </p:grpSpPr>
        <p:sp>
          <p:nvSpPr>
            <p:cNvPr id="51282" name="Line 82"/>
            <p:cNvSpPr>
              <a:spLocks noChangeShapeType="1"/>
            </p:cNvSpPr>
            <p:nvPr/>
          </p:nvSpPr>
          <p:spPr bwMode="auto">
            <a:xfrm flipV="1">
              <a:off x="43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83" name="Line 83"/>
            <p:cNvSpPr>
              <a:spLocks noChangeShapeType="1"/>
            </p:cNvSpPr>
            <p:nvPr/>
          </p:nvSpPr>
          <p:spPr bwMode="auto">
            <a:xfrm flipV="1">
              <a:off x="624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84" name="Line 84"/>
            <p:cNvSpPr>
              <a:spLocks noChangeShapeType="1"/>
            </p:cNvSpPr>
            <p:nvPr/>
          </p:nvSpPr>
          <p:spPr bwMode="auto">
            <a:xfrm flipV="1">
              <a:off x="528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85" name="Line 85"/>
            <p:cNvSpPr>
              <a:spLocks noChangeShapeType="1"/>
            </p:cNvSpPr>
            <p:nvPr/>
          </p:nvSpPr>
          <p:spPr bwMode="auto">
            <a:xfrm flipV="1">
              <a:off x="720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86" name="Line 86"/>
            <p:cNvSpPr>
              <a:spLocks noChangeShapeType="1"/>
            </p:cNvSpPr>
            <p:nvPr/>
          </p:nvSpPr>
          <p:spPr bwMode="auto">
            <a:xfrm flipV="1">
              <a:off x="91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87" name="Line 87"/>
            <p:cNvSpPr>
              <a:spLocks noChangeShapeType="1"/>
            </p:cNvSpPr>
            <p:nvPr/>
          </p:nvSpPr>
          <p:spPr bwMode="auto">
            <a:xfrm flipV="1">
              <a:off x="816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88"/>
            <p:cNvGrpSpPr>
              <a:grpSpLocks/>
            </p:cNvGrpSpPr>
            <p:nvPr/>
          </p:nvGrpSpPr>
          <p:grpSpPr bwMode="auto">
            <a:xfrm>
              <a:off x="312" y="2688"/>
              <a:ext cx="720" cy="240"/>
              <a:chOff x="288" y="2736"/>
              <a:chExt cx="720" cy="240"/>
            </a:xfrm>
          </p:grpSpPr>
          <p:sp>
            <p:nvSpPr>
              <p:cNvPr id="51289" name="Oval 89"/>
              <p:cNvSpPr>
                <a:spLocks noChangeArrowheads="1"/>
              </p:cNvSpPr>
              <p:nvPr/>
            </p:nvSpPr>
            <p:spPr bwMode="auto">
              <a:xfrm>
                <a:off x="288" y="2736"/>
                <a:ext cx="720" cy="192"/>
              </a:xfrm>
              <a:prstGeom prst="ellipse">
                <a:avLst/>
              </a:prstGeom>
              <a:solidFill>
                <a:srgbClr val="CCE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290" name="Oval 90"/>
              <p:cNvSpPr>
                <a:spLocks noChangeArrowheads="1"/>
              </p:cNvSpPr>
              <p:nvPr/>
            </p:nvSpPr>
            <p:spPr bwMode="auto">
              <a:xfrm>
                <a:off x="288" y="2784"/>
                <a:ext cx="720" cy="192"/>
              </a:xfrm>
              <a:prstGeom prst="ellipse">
                <a:avLst/>
              </a:prstGeom>
              <a:solidFill>
                <a:srgbClr val="FFC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1291" name="Rectangle 91"/>
          <p:cNvSpPr>
            <a:spLocks noChangeArrowheads="1"/>
          </p:cNvSpPr>
          <p:nvPr/>
        </p:nvSpPr>
        <p:spPr bwMode="auto">
          <a:xfrm>
            <a:off x="546100" y="3589338"/>
            <a:ext cx="1828800" cy="177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4737100" y="2103438"/>
            <a:ext cx="2120900" cy="3086100"/>
            <a:chOff x="2632" y="984"/>
            <a:chExt cx="1336" cy="1944"/>
          </a:xfrm>
        </p:grpSpPr>
        <p:grpSp>
          <p:nvGrpSpPr>
            <p:cNvPr id="5" name="Group 93"/>
            <p:cNvGrpSpPr>
              <a:grpSpLocks/>
            </p:cNvGrpSpPr>
            <p:nvPr/>
          </p:nvGrpSpPr>
          <p:grpSpPr bwMode="auto">
            <a:xfrm>
              <a:off x="2632" y="1840"/>
              <a:ext cx="1336" cy="192"/>
              <a:chOff x="3544" y="1840"/>
              <a:chExt cx="1392" cy="192"/>
            </a:xfrm>
          </p:grpSpPr>
          <p:sp>
            <p:nvSpPr>
              <p:cNvPr id="51294" name="Rectangle 94"/>
              <p:cNvSpPr>
                <a:spLocks noChangeArrowheads="1"/>
              </p:cNvSpPr>
              <p:nvPr/>
            </p:nvSpPr>
            <p:spPr bwMode="auto">
              <a:xfrm>
                <a:off x="4504" y="1840"/>
                <a:ext cx="432" cy="192"/>
              </a:xfrm>
              <a:prstGeom prst="rect">
                <a:avLst/>
              </a:prstGeom>
              <a:solidFill>
                <a:srgbClr val="99FF66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295" name="Rectangle 95"/>
              <p:cNvSpPr>
                <a:spLocks noChangeArrowheads="1"/>
              </p:cNvSpPr>
              <p:nvPr/>
            </p:nvSpPr>
            <p:spPr bwMode="auto">
              <a:xfrm>
                <a:off x="3544" y="1840"/>
                <a:ext cx="432" cy="192"/>
              </a:xfrm>
              <a:prstGeom prst="rect">
                <a:avLst/>
              </a:prstGeom>
              <a:solidFill>
                <a:srgbClr val="99FF66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296" name="Rectangle 96"/>
              <p:cNvSpPr>
                <a:spLocks noChangeArrowheads="1"/>
              </p:cNvSpPr>
              <p:nvPr/>
            </p:nvSpPr>
            <p:spPr bwMode="auto">
              <a:xfrm>
                <a:off x="3544" y="1936"/>
                <a:ext cx="1392" cy="96"/>
              </a:xfrm>
              <a:prstGeom prst="rect">
                <a:avLst/>
              </a:prstGeom>
              <a:solidFill>
                <a:srgbClr val="FFFFCC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1297" name="Line 97"/>
            <p:cNvSpPr>
              <a:spLocks noChangeShapeType="1"/>
            </p:cNvSpPr>
            <p:nvPr/>
          </p:nvSpPr>
          <p:spPr bwMode="auto">
            <a:xfrm flipV="1">
              <a:off x="3240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98" name="Line 98"/>
            <p:cNvSpPr>
              <a:spLocks noChangeShapeType="1"/>
            </p:cNvSpPr>
            <p:nvPr/>
          </p:nvSpPr>
          <p:spPr bwMode="auto">
            <a:xfrm flipV="1">
              <a:off x="3432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299" name="AutoShape 99"/>
            <p:cNvSpPr>
              <a:spLocks noChangeArrowheads="1"/>
            </p:cNvSpPr>
            <p:nvPr/>
          </p:nvSpPr>
          <p:spPr bwMode="auto">
            <a:xfrm>
              <a:off x="3048" y="984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00" name="Line 100"/>
            <p:cNvSpPr>
              <a:spLocks noChangeShapeType="1"/>
            </p:cNvSpPr>
            <p:nvPr/>
          </p:nvSpPr>
          <p:spPr bwMode="auto">
            <a:xfrm flipV="1">
              <a:off x="3336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01" name="Line 101"/>
            <p:cNvSpPr>
              <a:spLocks noChangeShapeType="1"/>
            </p:cNvSpPr>
            <p:nvPr/>
          </p:nvSpPr>
          <p:spPr bwMode="auto">
            <a:xfrm flipV="1">
              <a:off x="3152" y="1248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6" name="Group 102"/>
            <p:cNvGrpSpPr>
              <a:grpSpLocks/>
            </p:cNvGrpSpPr>
            <p:nvPr/>
          </p:nvGrpSpPr>
          <p:grpSpPr bwMode="auto">
            <a:xfrm>
              <a:off x="2944" y="2080"/>
              <a:ext cx="720" cy="848"/>
              <a:chOff x="312" y="2080"/>
              <a:chExt cx="720" cy="848"/>
            </a:xfrm>
          </p:grpSpPr>
          <p:sp>
            <p:nvSpPr>
              <p:cNvPr id="51303" name="Line 103"/>
              <p:cNvSpPr>
                <a:spLocks noChangeShapeType="1"/>
              </p:cNvSpPr>
              <p:nvPr/>
            </p:nvSpPr>
            <p:spPr bwMode="auto">
              <a:xfrm flipV="1">
                <a:off x="43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04" name="Line 104"/>
              <p:cNvSpPr>
                <a:spLocks noChangeShapeType="1"/>
              </p:cNvSpPr>
              <p:nvPr/>
            </p:nvSpPr>
            <p:spPr bwMode="auto">
              <a:xfrm flipV="1">
                <a:off x="624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05" name="Line 105"/>
              <p:cNvSpPr>
                <a:spLocks noChangeShapeType="1"/>
              </p:cNvSpPr>
              <p:nvPr/>
            </p:nvSpPr>
            <p:spPr bwMode="auto">
              <a:xfrm flipV="1">
                <a:off x="528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06" name="Line 106"/>
              <p:cNvSpPr>
                <a:spLocks noChangeShapeType="1"/>
              </p:cNvSpPr>
              <p:nvPr/>
            </p:nvSpPr>
            <p:spPr bwMode="auto">
              <a:xfrm flipV="1">
                <a:off x="720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07" name="Line 107"/>
              <p:cNvSpPr>
                <a:spLocks noChangeShapeType="1"/>
              </p:cNvSpPr>
              <p:nvPr/>
            </p:nvSpPr>
            <p:spPr bwMode="auto">
              <a:xfrm flipV="1">
                <a:off x="91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08" name="Line 108"/>
              <p:cNvSpPr>
                <a:spLocks noChangeShapeType="1"/>
              </p:cNvSpPr>
              <p:nvPr/>
            </p:nvSpPr>
            <p:spPr bwMode="auto">
              <a:xfrm flipV="1">
                <a:off x="816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7" name="Group 109"/>
              <p:cNvGrpSpPr>
                <a:grpSpLocks/>
              </p:cNvGrpSpPr>
              <p:nvPr/>
            </p:nvGrpSpPr>
            <p:grpSpPr bwMode="auto">
              <a:xfrm>
                <a:off x="312" y="2688"/>
                <a:ext cx="720" cy="240"/>
                <a:chOff x="288" y="2736"/>
                <a:chExt cx="720" cy="240"/>
              </a:xfrm>
            </p:grpSpPr>
            <p:sp>
              <p:nvSpPr>
                <p:cNvPr id="51310" name="Oval 110"/>
                <p:cNvSpPr>
                  <a:spLocks noChangeArrowheads="1"/>
                </p:cNvSpPr>
                <p:nvPr/>
              </p:nvSpPr>
              <p:spPr bwMode="auto">
                <a:xfrm>
                  <a:off x="288" y="2736"/>
                  <a:ext cx="720" cy="192"/>
                </a:xfrm>
                <a:prstGeom prst="ellipse">
                  <a:avLst/>
                </a:prstGeom>
                <a:solidFill>
                  <a:srgbClr val="CCE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1311" name="Oval 111"/>
                <p:cNvSpPr>
                  <a:spLocks noChangeArrowheads="1"/>
                </p:cNvSpPr>
                <p:nvPr/>
              </p:nvSpPr>
              <p:spPr bwMode="auto">
                <a:xfrm>
                  <a:off x="288" y="2784"/>
                  <a:ext cx="720" cy="192"/>
                </a:xfrm>
                <a:prstGeom prst="ellipse">
                  <a:avLst/>
                </a:prstGeom>
                <a:solidFill>
                  <a:srgbClr val="FFC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grpSp>
        <p:nvGrpSpPr>
          <p:cNvPr id="8" name="Group 112"/>
          <p:cNvGrpSpPr>
            <a:grpSpLocks/>
          </p:cNvGrpSpPr>
          <p:nvPr/>
        </p:nvGrpSpPr>
        <p:grpSpPr bwMode="auto">
          <a:xfrm>
            <a:off x="2590800" y="2065338"/>
            <a:ext cx="1905000" cy="3124200"/>
            <a:chOff x="1344" y="960"/>
            <a:chExt cx="1200" cy="1968"/>
          </a:xfrm>
        </p:grpSpPr>
        <p:sp>
          <p:nvSpPr>
            <p:cNvPr id="51313" name="Rectangle 113"/>
            <p:cNvSpPr>
              <a:spLocks noChangeArrowheads="1"/>
            </p:cNvSpPr>
            <p:nvPr/>
          </p:nvSpPr>
          <p:spPr bwMode="auto">
            <a:xfrm>
              <a:off x="1344" y="1840"/>
              <a:ext cx="432" cy="192"/>
            </a:xfrm>
            <a:prstGeom prst="rect">
              <a:avLst/>
            </a:prstGeom>
            <a:solidFill>
              <a:srgbClr val="99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4" name="Rectangle 114"/>
            <p:cNvSpPr>
              <a:spLocks noChangeArrowheads="1"/>
            </p:cNvSpPr>
            <p:nvPr/>
          </p:nvSpPr>
          <p:spPr bwMode="auto">
            <a:xfrm>
              <a:off x="1344" y="1920"/>
              <a:ext cx="432" cy="11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5" name="Rectangle 115"/>
            <p:cNvSpPr>
              <a:spLocks noChangeArrowheads="1"/>
            </p:cNvSpPr>
            <p:nvPr/>
          </p:nvSpPr>
          <p:spPr bwMode="auto">
            <a:xfrm>
              <a:off x="2112" y="1840"/>
              <a:ext cx="432" cy="192"/>
            </a:xfrm>
            <a:prstGeom prst="rect">
              <a:avLst/>
            </a:prstGeom>
            <a:solidFill>
              <a:srgbClr val="99FF66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6" name="Rectangle 116"/>
            <p:cNvSpPr>
              <a:spLocks noChangeArrowheads="1"/>
            </p:cNvSpPr>
            <p:nvPr/>
          </p:nvSpPr>
          <p:spPr bwMode="auto">
            <a:xfrm>
              <a:off x="2112" y="1920"/>
              <a:ext cx="432" cy="112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7" name="Line 117"/>
            <p:cNvSpPr>
              <a:spLocks noChangeShapeType="1"/>
            </p:cNvSpPr>
            <p:nvPr/>
          </p:nvSpPr>
          <p:spPr bwMode="auto">
            <a:xfrm flipV="1">
              <a:off x="1840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8" name="Line 118"/>
            <p:cNvSpPr>
              <a:spLocks noChangeShapeType="1"/>
            </p:cNvSpPr>
            <p:nvPr/>
          </p:nvSpPr>
          <p:spPr bwMode="auto">
            <a:xfrm flipV="1">
              <a:off x="2032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19" name="AutoShape 119"/>
            <p:cNvSpPr>
              <a:spLocks noChangeArrowheads="1"/>
            </p:cNvSpPr>
            <p:nvPr/>
          </p:nvSpPr>
          <p:spPr bwMode="auto">
            <a:xfrm>
              <a:off x="1704" y="960"/>
              <a:ext cx="480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320" name="Line 120"/>
            <p:cNvSpPr>
              <a:spLocks noChangeShapeType="1"/>
            </p:cNvSpPr>
            <p:nvPr/>
          </p:nvSpPr>
          <p:spPr bwMode="auto">
            <a:xfrm flipV="1">
              <a:off x="1936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121"/>
            <p:cNvGrpSpPr>
              <a:grpSpLocks/>
            </p:cNvGrpSpPr>
            <p:nvPr/>
          </p:nvGrpSpPr>
          <p:grpSpPr bwMode="auto">
            <a:xfrm>
              <a:off x="1584" y="2080"/>
              <a:ext cx="720" cy="848"/>
              <a:chOff x="312" y="2080"/>
              <a:chExt cx="720" cy="848"/>
            </a:xfrm>
          </p:grpSpPr>
          <p:sp>
            <p:nvSpPr>
              <p:cNvPr id="51322" name="Line 122"/>
              <p:cNvSpPr>
                <a:spLocks noChangeShapeType="1"/>
              </p:cNvSpPr>
              <p:nvPr/>
            </p:nvSpPr>
            <p:spPr bwMode="auto">
              <a:xfrm flipV="1">
                <a:off x="43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23" name="Line 123"/>
              <p:cNvSpPr>
                <a:spLocks noChangeShapeType="1"/>
              </p:cNvSpPr>
              <p:nvPr/>
            </p:nvSpPr>
            <p:spPr bwMode="auto">
              <a:xfrm flipV="1">
                <a:off x="624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24" name="Line 124"/>
              <p:cNvSpPr>
                <a:spLocks noChangeShapeType="1"/>
              </p:cNvSpPr>
              <p:nvPr/>
            </p:nvSpPr>
            <p:spPr bwMode="auto">
              <a:xfrm flipV="1">
                <a:off x="528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25" name="Line 125"/>
              <p:cNvSpPr>
                <a:spLocks noChangeShapeType="1"/>
              </p:cNvSpPr>
              <p:nvPr/>
            </p:nvSpPr>
            <p:spPr bwMode="auto">
              <a:xfrm flipV="1">
                <a:off x="720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26" name="Line 126"/>
              <p:cNvSpPr>
                <a:spLocks noChangeShapeType="1"/>
              </p:cNvSpPr>
              <p:nvPr/>
            </p:nvSpPr>
            <p:spPr bwMode="auto">
              <a:xfrm flipV="1">
                <a:off x="912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27" name="Line 127"/>
              <p:cNvSpPr>
                <a:spLocks noChangeShapeType="1"/>
              </p:cNvSpPr>
              <p:nvPr/>
            </p:nvSpPr>
            <p:spPr bwMode="auto">
              <a:xfrm flipV="1">
                <a:off x="816" y="2080"/>
                <a:ext cx="0" cy="576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10" name="Group 128"/>
              <p:cNvGrpSpPr>
                <a:grpSpLocks/>
              </p:cNvGrpSpPr>
              <p:nvPr/>
            </p:nvGrpSpPr>
            <p:grpSpPr bwMode="auto">
              <a:xfrm>
                <a:off x="312" y="2688"/>
                <a:ext cx="720" cy="240"/>
                <a:chOff x="288" y="2736"/>
                <a:chExt cx="720" cy="240"/>
              </a:xfrm>
            </p:grpSpPr>
            <p:sp>
              <p:nvSpPr>
                <p:cNvPr id="51329" name="Oval 129"/>
                <p:cNvSpPr>
                  <a:spLocks noChangeArrowheads="1"/>
                </p:cNvSpPr>
                <p:nvPr/>
              </p:nvSpPr>
              <p:spPr bwMode="auto">
                <a:xfrm>
                  <a:off x="288" y="2736"/>
                  <a:ext cx="720" cy="192"/>
                </a:xfrm>
                <a:prstGeom prst="ellipse">
                  <a:avLst/>
                </a:prstGeom>
                <a:solidFill>
                  <a:srgbClr val="CCE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1330" name="Oval 130"/>
                <p:cNvSpPr>
                  <a:spLocks noChangeArrowheads="1"/>
                </p:cNvSpPr>
                <p:nvPr/>
              </p:nvSpPr>
              <p:spPr bwMode="auto">
                <a:xfrm>
                  <a:off x="288" y="2784"/>
                  <a:ext cx="720" cy="192"/>
                </a:xfrm>
                <a:prstGeom prst="ellipse">
                  <a:avLst/>
                </a:prstGeom>
                <a:solidFill>
                  <a:srgbClr val="FFCCFF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51331" name="Line 131"/>
            <p:cNvSpPr>
              <a:spLocks noChangeShapeType="1"/>
            </p:cNvSpPr>
            <p:nvPr/>
          </p:nvSpPr>
          <p:spPr bwMode="auto">
            <a:xfrm flipV="1">
              <a:off x="2128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2" name="Line 132"/>
            <p:cNvSpPr>
              <a:spLocks noChangeShapeType="1"/>
            </p:cNvSpPr>
            <p:nvPr/>
          </p:nvSpPr>
          <p:spPr bwMode="auto">
            <a:xfrm flipV="1">
              <a:off x="1752" y="1224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3" name="Line 133"/>
            <p:cNvSpPr>
              <a:spLocks noChangeShapeType="1"/>
            </p:cNvSpPr>
            <p:nvPr/>
          </p:nvSpPr>
          <p:spPr bwMode="auto">
            <a:xfrm flipV="1">
              <a:off x="2184" y="1248"/>
              <a:ext cx="72" cy="5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4" name="Line 134"/>
            <p:cNvSpPr>
              <a:spLocks noChangeShapeType="1"/>
            </p:cNvSpPr>
            <p:nvPr/>
          </p:nvSpPr>
          <p:spPr bwMode="auto">
            <a:xfrm flipH="1" flipV="1">
              <a:off x="1632" y="1248"/>
              <a:ext cx="64" cy="5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7467600" y="3843338"/>
            <a:ext cx="1143000" cy="1346200"/>
            <a:chOff x="312" y="2080"/>
            <a:chExt cx="720" cy="848"/>
          </a:xfrm>
        </p:grpSpPr>
        <p:sp>
          <p:nvSpPr>
            <p:cNvPr id="51336" name="Line 136"/>
            <p:cNvSpPr>
              <a:spLocks noChangeShapeType="1"/>
            </p:cNvSpPr>
            <p:nvPr/>
          </p:nvSpPr>
          <p:spPr bwMode="auto">
            <a:xfrm flipV="1">
              <a:off x="43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7" name="Line 137"/>
            <p:cNvSpPr>
              <a:spLocks noChangeShapeType="1"/>
            </p:cNvSpPr>
            <p:nvPr/>
          </p:nvSpPr>
          <p:spPr bwMode="auto">
            <a:xfrm flipV="1">
              <a:off x="624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8" name="Line 138"/>
            <p:cNvSpPr>
              <a:spLocks noChangeShapeType="1"/>
            </p:cNvSpPr>
            <p:nvPr/>
          </p:nvSpPr>
          <p:spPr bwMode="auto">
            <a:xfrm flipV="1">
              <a:off x="528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39" name="Line 139"/>
            <p:cNvSpPr>
              <a:spLocks noChangeShapeType="1"/>
            </p:cNvSpPr>
            <p:nvPr/>
          </p:nvSpPr>
          <p:spPr bwMode="auto">
            <a:xfrm flipV="1">
              <a:off x="720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40" name="Line 140"/>
            <p:cNvSpPr>
              <a:spLocks noChangeShapeType="1"/>
            </p:cNvSpPr>
            <p:nvPr/>
          </p:nvSpPr>
          <p:spPr bwMode="auto">
            <a:xfrm flipV="1">
              <a:off x="912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1341" name="Line 141"/>
            <p:cNvSpPr>
              <a:spLocks noChangeShapeType="1"/>
            </p:cNvSpPr>
            <p:nvPr/>
          </p:nvSpPr>
          <p:spPr bwMode="auto">
            <a:xfrm flipV="1">
              <a:off x="816" y="2080"/>
              <a:ext cx="0" cy="576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2" name="Group 142"/>
            <p:cNvGrpSpPr>
              <a:grpSpLocks/>
            </p:cNvGrpSpPr>
            <p:nvPr/>
          </p:nvGrpSpPr>
          <p:grpSpPr bwMode="auto">
            <a:xfrm>
              <a:off x="312" y="2688"/>
              <a:ext cx="720" cy="240"/>
              <a:chOff x="288" y="2736"/>
              <a:chExt cx="720" cy="240"/>
            </a:xfrm>
          </p:grpSpPr>
          <p:sp>
            <p:nvSpPr>
              <p:cNvPr id="51343" name="Oval 143"/>
              <p:cNvSpPr>
                <a:spLocks noChangeArrowheads="1"/>
              </p:cNvSpPr>
              <p:nvPr/>
            </p:nvSpPr>
            <p:spPr bwMode="auto">
              <a:xfrm>
                <a:off x="288" y="2736"/>
                <a:ext cx="720" cy="192"/>
              </a:xfrm>
              <a:prstGeom prst="ellipse">
                <a:avLst/>
              </a:prstGeom>
              <a:solidFill>
                <a:srgbClr val="CCE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1344" name="Oval 144"/>
              <p:cNvSpPr>
                <a:spLocks noChangeArrowheads="1"/>
              </p:cNvSpPr>
              <p:nvPr/>
            </p:nvSpPr>
            <p:spPr bwMode="auto">
              <a:xfrm>
                <a:off x="288" y="2784"/>
                <a:ext cx="720" cy="192"/>
              </a:xfrm>
              <a:prstGeom prst="ellipse">
                <a:avLst/>
              </a:prstGeom>
              <a:solidFill>
                <a:srgbClr val="FFCC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1345" name="Rectangle 145"/>
          <p:cNvSpPr>
            <a:spLocks noChangeArrowheads="1"/>
          </p:cNvSpPr>
          <p:nvPr/>
        </p:nvSpPr>
        <p:spPr bwMode="auto">
          <a:xfrm>
            <a:off x="7086600" y="3462338"/>
            <a:ext cx="1828800" cy="304800"/>
          </a:xfrm>
          <a:prstGeom prst="rect">
            <a:avLst/>
          </a:prstGeom>
          <a:solidFill>
            <a:srgbClr val="99FF66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1346" name="Rectangle 146"/>
          <p:cNvSpPr>
            <a:spLocks noChangeArrowheads="1"/>
          </p:cNvSpPr>
          <p:nvPr/>
        </p:nvSpPr>
        <p:spPr bwMode="auto">
          <a:xfrm>
            <a:off x="7086600" y="3589338"/>
            <a:ext cx="1828800" cy="1778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1347" name="Oval 147"/>
          <p:cNvSpPr>
            <a:spLocks noChangeArrowheads="1"/>
          </p:cNvSpPr>
          <p:nvPr/>
        </p:nvSpPr>
        <p:spPr bwMode="auto">
          <a:xfrm>
            <a:off x="7848600" y="3360738"/>
            <a:ext cx="304800" cy="76200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1348" name="Line 148"/>
          <p:cNvSpPr>
            <a:spLocks noChangeShapeType="1"/>
          </p:cNvSpPr>
          <p:nvPr/>
        </p:nvSpPr>
        <p:spPr bwMode="auto">
          <a:xfrm flipV="1">
            <a:off x="7924800" y="2535238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349" name="Line 149"/>
          <p:cNvSpPr>
            <a:spLocks noChangeShapeType="1"/>
          </p:cNvSpPr>
          <p:nvPr/>
        </p:nvSpPr>
        <p:spPr bwMode="auto">
          <a:xfrm flipV="1">
            <a:off x="8153400" y="2522538"/>
            <a:ext cx="152400" cy="9271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350" name="AutoShape 150"/>
          <p:cNvSpPr>
            <a:spLocks noChangeArrowheads="1"/>
          </p:cNvSpPr>
          <p:nvPr/>
        </p:nvSpPr>
        <p:spPr bwMode="auto">
          <a:xfrm>
            <a:off x="7620000" y="2116138"/>
            <a:ext cx="762000" cy="304800"/>
          </a:xfrm>
          <a:prstGeom prst="can">
            <a:avLst>
              <a:gd name="adj" fmla="val 25000"/>
            </a:avLst>
          </a:prstGeom>
          <a:solidFill>
            <a:srgbClr val="3399FF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1351" name="Line 151"/>
          <p:cNvSpPr>
            <a:spLocks noChangeShapeType="1"/>
          </p:cNvSpPr>
          <p:nvPr/>
        </p:nvSpPr>
        <p:spPr bwMode="auto">
          <a:xfrm flipV="1">
            <a:off x="8077200" y="2535238"/>
            <a:ext cx="0" cy="9144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352" name="Line 152"/>
          <p:cNvSpPr>
            <a:spLocks noChangeShapeType="1"/>
          </p:cNvSpPr>
          <p:nvPr/>
        </p:nvSpPr>
        <p:spPr bwMode="auto">
          <a:xfrm flipH="1" flipV="1">
            <a:off x="7683500" y="2522538"/>
            <a:ext cx="165100" cy="927100"/>
          </a:xfrm>
          <a:prstGeom prst="line">
            <a:avLst/>
          </a:prstGeom>
          <a:noFill/>
          <a:ln w="127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51353" name="Text Box 153"/>
          <p:cNvSpPr txBox="1">
            <a:spLocks noChangeArrowheads="1"/>
          </p:cNvSpPr>
          <p:nvPr/>
        </p:nvSpPr>
        <p:spPr bwMode="auto">
          <a:xfrm>
            <a:off x="304800" y="5240338"/>
            <a:ext cx="2209800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/>
              <a:t>Intensity of </a:t>
            </a:r>
          </a:p>
          <a:p>
            <a:pPr algn="ctr">
              <a:spcBef>
                <a:spcPct val="50000"/>
              </a:spcBef>
            </a:pPr>
            <a:r>
              <a:rPr lang="en-US" altLang="ko-KR" sz="1600" b="1"/>
              <a:t>Transmittance Beam</a:t>
            </a:r>
          </a:p>
        </p:txBody>
      </p:sp>
      <p:sp>
        <p:nvSpPr>
          <p:cNvPr id="51354" name="Text Box 154"/>
          <p:cNvSpPr txBox="1">
            <a:spLocks noChangeArrowheads="1"/>
          </p:cNvSpPr>
          <p:nvPr/>
        </p:nvSpPr>
        <p:spPr bwMode="auto">
          <a:xfrm>
            <a:off x="2438400" y="5443538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=</a:t>
            </a:r>
          </a:p>
        </p:txBody>
      </p:sp>
      <p:sp>
        <p:nvSpPr>
          <p:cNvPr id="51355" name="Text Box 155"/>
          <p:cNvSpPr txBox="1">
            <a:spLocks noChangeArrowheads="1"/>
          </p:cNvSpPr>
          <p:nvPr/>
        </p:nvSpPr>
        <p:spPr bwMode="auto">
          <a:xfrm>
            <a:off x="4337050" y="5494338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&gt;</a:t>
            </a:r>
          </a:p>
        </p:txBody>
      </p:sp>
      <p:sp>
        <p:nvSpPr>
          <p:cNvPr id="51356" name="Text Box 156"/>
          <p:cNvSpPr txBox="1">
            <a:spLocks noChangeArrowheads="1"/>
          </p:cNvSpPr>
          <p:nvPr/>
        </p:nvSpPr>
        <p:spPr bwMode="auto">
          <a:xfrm>
            <a:off x="6699250" y="5494338"/>
            <a:ext cx="311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&gt;</a:t>
            </a:r>
          </a:p>
        </p:txBody>
      </p:sp>
      <p:sp>
        <p:nvSpPr>
          <p:cNvPr id="51357" name="AutoShape 157"/>
          <p:cNvSpPr>
            <a:spLocks noChangeArrowheads="1"/>
          </p:cNvSpPr>
          <p:nvPr/>
        </p:nvSpPr>
        <p:spPr bwMode="auto">
          <a:xfrm>
            <a:off x="3454400" y="5494338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1358" name="AutoShape 158"/>
          <p:cNvSpPr>
            <a:spLocks noChangeArrowheads="1"/>
          </p:cNvSpPr>
          <p:nvPr/>
        </p:nvSpPr>
        <p:spPr bwMode="auto">
          <a:xfrm>
            <a:off x="5715000" y="5494338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51359" name="AutoShape 159"/>
          <p:cNvSpPr>
            <a:spLocks noChangeArrowheads="1"/>
          </p:cNvSpPr>
          <p:nvPr/>
        </p:nvSpPr>
        <p:spPr bwMode="auto">
          <a:xfrm>
            <a:off x="7924800" y="5494338"/>
            <a:ext cx="228600" cy="304800"/>
          </a:xfrm>
          <a:prstGeom prst="upArrow">
            <a:avLst>
              <a:gd name="adj1" fmla="val 50000"/>
              <a:gd name="adj2" fmla="val 33333"/>
            </a:avLst>
          </a:prstGeom>
          <a:solidFill>
            <a:srgbClr val="0066FF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628650" y="1984375"/>
            <a:ext cx="7258050" cy="402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CCL (real Image ; processing image)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Pit and Dent                                                     Wrinkle</a:t>
            </a: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SCH                                                             CPS</a:t>
            </a: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81000" y="1417638"/>
            <a:ext cx="60515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4. Relation between Light Source and Type of Defects </a:t>
            </a:r>
          </a:p>
        </p:txBody>
      </p:sp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743200"/>
            <a:ext cx="19145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743200"/>
            <a:ext cx="11731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953000"/>
            <a:ext cx="1152525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1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9700" y="4953000"/>
            <a:ext cx="17907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2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2765425"/>
            <a:ext cx="18288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3" name="Picture 1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4953000"/>
            <a:ext cx="1743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4" name="Picture 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91400" y="2743200"/>
            <a:ext cx="866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25" name="Picture 1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91400" y="4953000"/>
            <a:ext cx="9715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6457950" cy="402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CCL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흑점                                                          주름</a:t>
            </a: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       </a:t>
            </a: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                   </a:t>
            </a: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P&amp;D                                                           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버블</a:t>
            </a: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  <a:sym typeface="Wingdings" pitchFamily="2" charset="2"/>
            </a:endParaRPr>
          </a:p>
          <a:p>
            <a:pPr marL="457200" indent="-457200">
              <a:lnSpc>
                <a:spcPct val="130000"/>
              </a:lnSpc>
            </a:pPr>
            <a:endParaRPr lang="ko-KR" altLang="en-US" sz="1800" b="1">
              <a:latin typeface="Swiss 721 SWA" pitchFamily="34" charset="0"/>
            </a:endParaRPr>
          </a:p>
          <a:p>
            <a:pPr marL="457200" indent="-457200">
              <a:lnSpc>
                <a:spcPct val="130000"/>
              </a:lnSpc>
            </a:pP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3809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4495800"/>
            <a:ext cx="236220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10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495800"/>
            <a:ext cx="2057400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11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2650" y="2351088"/>
            <a:ext cx="40481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12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2286000"/>
            <a:ext cx="19812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39814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부직포</a:t>
            </a:r>
          </a:p>
          <a:p>
            <a:pPr marL="457200" indent="-457200">
              <a:lnSpc>
                <a:spcPct val="130000"/>
              </a:lnSpc>
            </a:pP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                         이물</a:t>
            </a:r>
            <a:endParaRPr lang="ko-KR" altLang="en-US" sz="1800" b="1">
              <a:latin typeface="Swiss 721 SWA" pitchFamily="34" charset="0"/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5852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686050"/>
            <a:ext cx="31242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53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667000"/>
            <a:ext cx="295592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57340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battery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</a:t>
            </a:r>
            <a:r>
              <a:rPr lang="ko-KR" altLang="en-US" sz="1800" b="1">
                <a:latin typeface="Swiss 721 SWA" pitchFamily="34" charset="0"/>
                <a:sym typeface="Wingdings" pitchFamily="2" charset="2"/>
              </a:rPr>
              <a:t>눌림자국                                                </a:t>
            </a:r>
            <a:endParaRPr lang="ko-KR" altLang="en-US" sz="1800" b="1">
              <a:latin typeface="Swiss 721 SWA" pitchFamily="34" charset="0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687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2667000"/>
            <a:ext cx="27432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7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590800"/>
            <a:ext cx="251936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4756150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Diffuser film  </a:t>
            </a: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789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905000"/>
            <a:ext cx="30480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9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905000"/>
            <a:ext cx="1905000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0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962400"/>
            <a:ext cx="38862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4095750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ML film</a:t>
            </a: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892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2133600"/>
            <a:ext cx="21336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4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133600"/>
            <a:ext cx="22098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1584325" y="3886200"/>
            <a:ext cx="182721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PH,PHW (no filter)</a:t>
            </a:r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5321300" y="3962400"/>
            <a:ext cx="15367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PH,PHW (filter)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65087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Transparent film (Real image)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                                             </a:t>
            </a: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39948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057400"/>
            <a:ext cx="19812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49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981200"/>
            <a:ext cx="1981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50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429000"/>
            <a:ext cx="1981200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51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452813"/>
            <a:ext cx="1981200" cy="157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52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5181600"/>
            <a:ext cx="1981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53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5095875"/>
            <a:ext cx="19812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641350" y="1524000"/>
            <a:ext cx="7626350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Ex) Images of Defects in the Object of High Reflectance (Real image)</a:t>
            </a:r>
          </a:p>
          <a:p>
            <a:pPr marL="457200" indent="-457200">
              <a:lnSpc>
                <a:spcPct val="130000"/>
              </a:lnSpc>
            </a:pPr>
            <a:r>
              <a:rPr lang="en-US" altLang="ko-KR" sz="1800" b="1">
                <a:latin typeface="Swiss 721 SWA" pitchFamily="34" charset="0"/>
                <a:sym typeface="Wingdings" pitchFamily="2" charset="2"/>
              </a:rPr>
              <a:t>                                                                       </a:t>
            </a:r>
            <a:endParaRPr lang="en-US" altLang="ko-KR" sz="1800" b="1">
              <a:latin typeface="Swiss 721 SWA" pitchFamily="34" charset="0"/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pic>
        <p:nvPicPr>
          <p:cNvPr id="40975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981200"/>
            <a:ext cx="7010400" cy="431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2432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5. Processing System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838200" y="2178050"/>
            <a:ext cx="1122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Even </a:t>
            </a:r>
            <a:r>
              <a:rPr lang="ko-KR" altLang="en-US" sz="1600" b="1"/>
              <a:t>조명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416175" y="2178050"/>
            <a:ext cx="1063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Odd </a:t>
            </a:r>
            <a:r>
              <a:rPr lang="ko-KR" altLang="en-US" sz="1600" b="1"/>
              <a:t>조명</a:t>
            </a:r>
          </a:p>
        </p:txBody>
      </p:sp>
      <p:graphicFrame>
        <p:nvGraphicFramePr>
          <p:cNvPr id="58368" name="Object 0"/>
          <p:cNvGraphicFramePr>
            <a:graphicFrameLocks noChangeAspect="1"/>
          </p:cNvGraphicFramePr>
          <p:nvPr/>
        </p:nvGraphicFramePr>
        <p:xfrm>
          <a:off x="12700" y="2438400"/>
          <a:ext cx="4098925" cy="1828800"/>
        </p:xfrm>
        <a:graphic>
          <a:graphicData uri="http://schemas.openxmlformats.org/presentationml/2006/ole">
            <p:oleObj spid="_x0000_s49154" name="Graph" r:id="rId3" imgW="3489120" imgH="2554560" progId="Origin50.Graph">
              <p:embed/>
            </p:oleObj>
          </a:graphicData>
        </a:graphic>
      </p:graphicFrame>
      <p:graphicFrame>
        <p:nvGraphicFramePr>
          <p:cNvPr id="58369" name="Object 1"/>
          <p:cNvGraphicFramePr>
            <a:graphicFrameLocks noChangeAspect="1"/>
          </p:cNvGraphicFramePr>
          <p:nvPr/>
        </p:nvGraphicFramePr>
        <p:xfrm>
          <a:off x="0" y="3922713"/>
          <a:ext cx="4267200" cy="2554287"/>
        </p:xfrm>
        <a:graphic>
          <a:graphicData uri="http://schemas.openxmlformats.org/presentationml/2006/ole">
            <p:oleObj spid="_x0000_s49155" name="Graph" r:id="rId4" imgW="3489120" imgH="2554560" progId="Origin50.Graph">
              <p:embed/>
            </p:oleObj>
          </a:graphicData>
        </a:graphic>
      </p:graphicFrame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838200" y="2590800"/>
            <a:ext cx="1143000" cy="2286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22542" name="Oval 14"/>
          <p:cNvSpPr>
            <a:spLocks noChangeArrowheads="1"/>
          </p:cNvSpPr>
          <p:nvPr/>
        </p:nvSpPr>
        <p:spPr bwMode="auto">
          <a:xfrm>
            <a:off x="2362200" y="2590800"/>
            <a:ext cx="1143000" cy="2286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22543" name="Oval 15"/>
          <p:cNvSpPr>
            <a:spLocks noChangeArrowheads="1"/>
          </p:cNvSpPr>
          <p:nvPr/>
        </p:nvSpPr>
        <p:spPr bwMode="auto">
          <a:xfrm>
            <a:off x="2514600" y="4343400"/>
            <a:ext cx="1143000" cy="9144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838200" y="4279900"/>
            <a:ext cx="1143000" cy="9144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22545" name="Freeform 17"/>
          <p:cNvSpPr>
            <a:spLocks/>
          </p:cNvSpPr>
          <p:nvPr/>
        </p:nvSpPr>
        <p:spPr bwMode="auto">
          <a:xfrm>
            <a:off x="6553200" y="2819400"/>
            <a:ext cx="1524000" cy="88900"/>
          </a:xfrm>
          <a:custGeom>
            <a:avLst/>
            <a:gdLst/>
            <a:ahLst/>
            <a:cxnLst>
              <a:cxn ang="0">
                <a:pos x="0" y="56"/>
              </a:cxn>
              <a:cxn ang="0">
                <a:pos x="240" y="56"/>
              </a:cxn>
              <a:cxn ang="0">
                <a:pos x="384" y="8"/>
              </a:cxn>
              <a:cxn ang="0">
                <a:pos x="624" y="8"/>
              </a:cxn>
              <a:cxn ang="0">
                <a:pos x="960" y="8"/>
              </a:cxn>
              <a:cxn ang="0">
                <a:pos x="1248" y="8"/>
              </a:cxn>
              <a:cxn ang="0">
                <a:pos x="1584" y="56"/>
              </a:cxn>
              <a:cxn ang="0">
                <a:pos x="1872" y="8"/>
              </a:cxn>
              <a:cxn ang="0">
                <a:pos x="2016" y="56"/>
              </a:cxn>
            </a:cxnLst>
            <a:rect l="0" t="0" r="r" b="b"/>
            <a:pathLst>
              <a:path w="2016" h="64">
                <a:moveTo>
                  <a:pt x="0" y="56"/>
                </a:moveTo>
                <a:cubicBezTo>
                  <a:pt x="88" y="60"/>
                  <a:pt x="176" y="64"/>
                  <a:pt x="240" y="56"/>
                </a:cubicBezTo>
                <a:cubicBezTo>
                  <a:pt x="304" y="48"/>
                  <a:pt x="320" y="16"/>
                  <a:pt x="384" y="8"/>
                </a:cubicBezTo>
                <a:cubicBezTo>
                  <a:pt x="448" y="0"/>
                  <a:pt x="528" y="8"/>
                  <a:pt x="624" y="8"/>
                </a:cubicBezTo>
                <a:cubicBezTo>
                  <a:pt x="720" y="8"/>
                  <a:pt x="856" y="8"/>
                  <a:pt x="960" y="8"/>
                </a:cubicBezTo>
                <a:cubicBezTo>
                  <a:pt x="1064" y="8"/>
                  <a:pt x="1144" y="0"/>
                  <a:pt x="1248" y="8"/>
                </a:cubicBezTo>
                <a:cubicBezTo>
                  <a:pt x="1352" y="16"/>
                  <a:pt x="1480" y="56"/>
                  <a:pt x="1584" y="56"/>
                </a:cubicBezTo>
                <a:cubicBezTo>
                  <a:pt x="1688" y="56"/>
                  <a:pt x="1800" y="8"/>
                  <a:pt x="1872" y="8"/>
                </a:cubicBezTo>
                <a:cubicBezTo>
                  <a:pt x="1944" y="8"/>
                  <a:pt x="1936" y="16"/>
                  <a:pt x="2016" y="5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2546" name="Freeform 18"/>
          <p:cNvSpPr>
            <a:spLocks/>
          </p:cNvSpPr>
          <p:nvPr/>
        </p:nvSpPr>
        <p:spPr bwMode="auto">
          <a:xfrm>
            <a:off x="6553200" y="4267200"/>
            <a:ext cx="1447800" cy="762000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328" y="264"/>
              </a:cxn>
              <a:cxn ang="0">
                <a:pos x="368" y="0"/>
              </a:cxn>
              <a:cxn ang="0">
                <a:pos x="400" y="208"/>
              </a:cxn>
              <a:cxn ang="0">
                <a:pos x="432" y="480"/>
              </a:cxn>
              <a:cxn ang="0">
                <a:pos x="456" y="320"/>
              </a:cxn>
              <a:cxn ang="0">
                <a:pos x="464" y="288"/>
              </a:cxn>
              <a:cxn ang="0">
                <a:pos x="512" y="272"/>
              </a:cxn>
              <a:cxn ang="0">
                <a:pos x="536" y="264"/>
              </a:cxn>
              <a:cxn ang="0">
                <a:pos x="784" y="280"/>
              </a:cxn>
            </a:cxnLst>
            <a:rect l="0" t="0" r="r" b="b"/>
            <a:pathLst>
              <a:path w="784" h="480">
                <a:moveTo>
                  <a:pt x="0" y="288"/>
                </a:moveTo>
                <a:cubicBezTo>
                  <a:pt x="77" y="292"/>
                  <a:pt x="264" y="328"/>
                  <a:pt x="328" y="264"/>
                </a:cubicBezTo>
                <a:cubicBezTo>
                  <a:pt x="356" y="179"/>
                  <a:pt x="353" y="89"/>
                  <a:pt x="368" y="0"/>
                </a:cubicBezTo>
                <a:cubicBezTo>
                  <a:pt x="390" y="66"/>
                  <a:pt x="383" y="139"/>
                  <a:pt x="400" y="208"/>
                </a:cubicBezTo>
                <a:cubicBezTo>
                  <a:pt x="403" y="271"/>
                  <a:pt x="391" y="419"/>
                  <a:pt x="432" y="480"/>
                </a:cubicBezTo>
                <a:cubicBezTo>
                  <a:pt x="449" y="428"/>
                  <a:pt x="441" y="373"/>
                  <a:pt x="456" y="320"/>
                </a:cubicBezTo>
                <a:cubicBezTo>
                  <a:pt x="459" y="309"/>
                  <a:pt x="456" y="295"/>
                  <a:pt x="464" y="288"/>
                </a:cubicBezTo>
                <a:cubicBezTo>
                  <a:pt x="477" y="277"/>
                  <a:pt x="496" y="277"/>
                  <a:pt x="512" y="272"/>
                </a:cubicBezTo>
                <a:cubicBezTo>
                  <a:pt x="520" y="269"/>
                  <a:pt x="536" y="264"/>
                  <a:pt x="536" y="264"/>
                </a:cubicBezTo>
                <a:cubicBezTo>
                  <a:pt x="636" y="273"/>
                  <a:pt x="676" y="280"/>
                  <a:pt x="784" y="280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2547" name="Freeform 19"/>
          <p:cNvSpPr>
            <a:spLocks/>
          </p:cNvSpPr>
          <p:nvPr/>
        </p:nvSpPr>
        <p:spPr bwMode="auto">
          <a:xfrm flipH="1">
            <a:off x="6553200" y="5181600"/>
            <a:ext cx="1498600" cy="762000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328" y="264"/>
              </a:cxn>
              <a:cxn ang="0">
                <a:pos x="368" y="0"/>
              </a:cxn>
              <a:cxn ang="0">
                <a:pos x="400" y="208"/>
              </a:cxn>
              <a:cxn ang="0">
                <a:pos x="432" y="480"/>
              </a:cxn>
              <a:cxn ang="0">
                <a:pos x="456" y="320"/>
              </a:cxn>
              <a:cxn ang="0">
                <a:pos x="464" y="288"/>
              </a:cxn>
              <a:cxn ang="0">
                <a:pos x="512" y="272"/>
              </a:cxn>
              <a:cxn ang="0">
                <a:pos x="536" y="264"/>
              </a:cxn>
              <a:cxn ang="0">
                <a:pos x="784" y="280"/>
              </a:cxn>
            </a:cxnLst>
            <a:rect l="0" t="0" r="r" b="b"/>
            <a:pathLst>
              <a:path w="784" h="480">
                <a:moveTo>
                  <a:pt x="0" y="288"/>
                </a:moveTo>
                <a:cubicBezTo>
                  <a:pt x="77" y="292"/>
                  <a:pt x="264" y="328"/>
                  <a:pt x="328" y="264"/>
                </a:cubicBezTo>
                <a:cubicBezTo>
                  <a:pt x="356" y="179"/>
                  <a:pt x="353" y="89"/>
                  <a:pt x="368" y="0"/>
                </a:cubicBezTo>
                <a:cubicBezTo>
                  <a:pt x="390" y="66"/>
                  <a:pt x="383" y="139"/>
                  <a:pt x="400" y="208"/>
                </a:cubicBezTo>
                <a:cubicBezTo>
                  <a:pt x="403" y="271"/>
                  <a:pt x="391" y="419"/>
                  <a:pt x="432" y="480"/>
                </a:cubicBezTo>
                <a:cubicBezTo>
                  <a:pt x="449" y="428"/>
                  <a:pt x="441" y="373"/>
                  <a:pt x="456" y="320"/>
                </a:cubicBezTo>
                <a:cubicBezTo>
                  <a:pt x="459" y="309"/>
                  <a:pt x="456" y="295"/>
                  <a:pt x="464" y="288"/>
                </a:cubicBezTo>
                <a:cubicBezTo>
                  <a:pt x="477" y="277"/>
                  <a:pt x="496" y="277"/>
                  <a:pt x="512" y="272"/>
                </a:cubicBezTo>
                <a:cubicBezTo>
                  <a:pt x="520" y="269"/>
                  <a:pt x="536" y="264"/>
                  <a:pt x="536" y="264"/>
                </a:cubicBezTo>
                <a:cubicBezTo>
                  <a:pt x="636" y="273"/>
                  <a:pt x="676" y="280"/>
                  <a:pt x="784" y="280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2548" name="Freeform 20"/>
          <p:cNvSpPr>
            <a:spLocks/>
          </p:cNvSpPr>
          <p:nvPr/>
        </p:nvSpPr>
        <p:spPr bwMode="auto">
          <a:xfrm flipH="1">
            <a:off x="6477000" y="3733800"/>
            <a:ext cx="1676400" cy="88900"/>
          </a:xfrm>
          <a:custGeom>
            <a:avLst/>
            <a:gdLst/>
            <a:ahLst/>
            <a:cxnLst>
              <a:cxn ang="0">
                <a:pos x="0" y="56"/>
              </a:cxn>
              <a:cxn ang="0">
                <a:pos x="240" y="56"/>
              </a:cxn>
              <a:cxn ang="0">
                <a:pos x="384" y="8"/>
              </a:cxn>
              <a:cxn ang="0">
                <a:pos x="624" y="8"/>
              </a:cxn>
              <a:cxn ang="0">
                <a:pos x="960" y="8"/>
              </a:cxn>
              <a:cxn ang="0">
                <a:pos x="1248" y="8"/>
              </a:cxn>
              <a:cxn ang="0">
                <a:pos x="1584" y="56"/>
              </a:cxn>
              <a:cxn ang="0">
                <a:pos x="1872" y="8"/>
              </a:cxn>
              <a:cxn ang="0">
                <a:pos x="2016" y="56"/>
              </a:cxn>
            </a:cxnLst>
            <a:rect l="0" t="0" r="r" b="b"/>
            <a:pathLst>
              <a:path w="2016" h="64">
                <a:moveTo>
                  <a:pt x="0" y="56"/>
                </a:moveTo>
                <a:cubicBezTo>
                  <a:pt x="88" y="60"/>
                  <a:pt x="176" y="64"/>
                  <a:pt x="240" y="56"/>
                </a:cubicBezTo>
                <a:cubicBezTo>
                  <a:pt x="304" y="48"/>
                  <a:pt x="320" y="16"/>
                  <a:pt x="384" y="8"/>
                </a:cubicBezTo>
                <a:cubicBezTo>
                  <a:pt x="448" y="0"/>
                  <a:pt x="528" y="8"/>
                  <a:pt x="624" y="8"/>
                </a:cubicBezTo>
                <a:cubicBezTo>
                  <a:pt x="720" y="8"/>
                  <a:pt x="856" y="8"/>
                  <a:pt x="960" y="8"/>
                </a:cubicBezTo>
                <a:cubicBezTo>
                  <a:pt x="1064" y="8"/>
                  <a:pt x="1144" y="0"/>
                  <a:pt x="1248" y="8"/>
                </a:cubicBezTo>
                <a:cubicBezTo>
                  <a:pt x="1352" y="16"/>
                  <a:pt x="1480" y="56"/>
                  <a:pt x="1584" y="56"/>
                </a:cubicBezTo>
                <a:cubicBezTo>
                  <a:pt x="1688" y="56"/>
                  <a:pt x="1800" y="8"/>
                  <a:pt x="1872" y="8"/>
                </a:cubicBezTo>
                <a:cubicBezTo>
                  <a:pt x="1944" y="8"/>
                  <a:pt x="1936" y="16"/>
                  <a:pt x="2016" y="5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2549" name="AutoShape 21"/>
          <p:cNvSpPr>
            <a:spLocks noChangeArrowheads="1"/>
          </p:cNvSpPr>
          <p:nvPr/>
        </p:nvSpPr>
        <p:spPr bwMode="auto">
          <a:xfrm>
            <a:off x="4724400" y="3429000"/>
            <a:ext cx="685800" cy="1066800"/>
          </a:xfrm>
          <a:prstGeom prst="notched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3733800" y="4495800"/>
            <a:ext cx="22764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/>
              <a:t>각 부분을 </a:t>
            </a:r>
            <a:r>
              <a:rPr lang="en-US" altLang="ko-KR" sz="1600" b="1"/>
              <a:t>High Pass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Filter</a:t>
            </a:r>
            <a:r>
              <a:rPr lang="ko-KR" altLang="en-US" sz="1600" b="1"/>
              <a:t>를 적용한 후 미분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Filter</a:t>
            </a:r>
            <a:r>
              <a:rPr lang="ko-KR" altLang="en-US" sz="1600" b="1"/>
              <a:t>를 적용시키면</a:t>
            </a:r>
            <a:r>
              <a:rPr lang="en-US" altLang="ko-KR" sz="1600" b="1"/>
              <a:t>.</a:t>
            </a:r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1676400" y="2711450"/>
            <a:ext cx="315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3200400" y="2743200"/>
            <a:ext cx="322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1676400" y="5029200"/>
            <a:ext cx="33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22554" name="Text Box 26"/>
          <p:cNvSpPr txBox="1">
            <a:spLocks noChangeArrowheads="1"/>
          </p:cNvSpPr>
          <p:nvPr/>
        </p:nvSpPr>
        <p:spPr bwMode="auto">
          <a:xfrm>
            <a:off x="3352800" y="5105400"/>
            <a:ext cx="3317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22555" name="Text Box 27"/>
          <p:cNvSpPr txBox="1">
            <a:spLocks noChangeArrowheads="1"/>
          </p:cNvSpPr>
          <p:nvPr/>
        </p:nvSpPr>
        <p:spPr bwMode="auto">
          <a:xfrm>
            <a:off x="6019800" y="2711450"/>
            <a:ext cx="315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22556" name="Text Box 28"/>
          <p:cNvSpPr txBox="1">
            <a:spLocks noChangeArrowheads="1"/>
          </p:cNvSpPr>
          <p:nvPr/>
        </p:nvSpPr>
        <p:spPr bwMode="auto">
          <a:xfrm>
            <a:off x="6019800" y="3581400"/>
            <a:ext cx="322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22557" name="Text Box 29"/>
          <p:cNvSpPr txBox="1">
            <a:spLocks noChangeArrowheads="1"/>
          </p:cNvSpPr>
          <p:nvPr/>
        </p:nvSpPr>
        <p:spPr bwMode="auto">
          <a:xfrm>
            <a:off x="5994400" y="4495800"/>
            <a:ext cx="33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22558" name="Text Box 30"/>
          <p:cNvSpPr txBox="1">
            <a:spLocks noChangeArrowheads="1"/>
          </p:cNvSpPr>
          <p:nvPr/>
        </p:nvSpPr>
        <p:spPr bwMode="auto">
          <a:xfrm>
            <a:off x="6019800" y="5454650"/>
            <a:ext cx="3317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81000" y="1417638"/>
            <a:ext cx="2432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5. Processing System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27000" y="2268538"/>
            <a:ext cx="2159000" cy="3232150"/>
            <a:chOff x="240" y="1632"/>
            <a:chExt cx="1360" cy="2036"/>
          </a:xfrm>
        </p:grpSpPr>
        <p:grpSp>
          <p:nvGrpSpPr>
            <p:cNvPr id="3" name="Group 32"/>
            <p:cNvGrpSpPr>
              <a:grpSpLocks/>
            </p:cNvGrpSpPr>
            <p:nvPr/>
          </p:nvGrpSpPr>
          <p:grpSpPr bwMode="auto">
            <a:xfrm>
              <a:off x="544" y="1700"/>
              <a:ext cx="1056" cy="1968"/>
              <a:chOff x="544" y="1700"/>
              <a:chExt cx="1056" cy="1968"/>
            </a:xfrm>
          </p:grpSpPr>
          <p:sp>
            <p:nvSpPr>
              <p:cNvPr id="24609" name="Freeform 33"/>
              <p:cNvSpPr>
                <a:spLocks/>
              </p:cNvSpPr>
              <p:nvPr/>
            </p:nvSpPr>
            <p:spPr bwMode="auto">
              <a:xfrm>
                <a:off x="592" y="1700"/>
                <a:ext cx="960" cy="56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240" y="56"/>
                  </a:cxn>
                  <a:cxn ang="0">
                    <a:pos x="384" y="8"/>
                  </a:cxn>
                  <a:cxn ang="0">
                    <a:pos x="624" y="8"/>
                  </a:cxn>
                  <a:cxn ang="0">
                    <a:pos x="960" y="8"/>
                  </a:cxn>
                  <a:cxn ang="0">
                    <a:pos x="1248" y="8"/>
                  </a:cxn>
                  <a:cxn ang="0">
                    <a:pos x="1584" y="56"/>
                  </a:cxn>
                  <a:cxn ang="0">
                    <a:pos x="1872" y="8"/>
                  </a:cxn>
                  <a:cxn ang="0">
                    <a:pos x="2016" y="56"/>
                  </a:cxn>
                </a:cxnLst>
                <a:rect l="0" t="0" r="r" b="b"/>
                <a:pathLst>
                  <a:path w="2016" h="64">
                    <a:moveTo>
                      <a:pt x="0" y="56"/>
                    </a:moveTo>
                    <a:cubicBezTo>
                      <a:pt x="88" y="60"/>
                      <a:pt x="176" y="64"/>
                      <a:pt x="240" y="56"/>
                    </a:cubicBezTo>
                    <a:cubicBezTo>
                      <a:pt x="304" y="48"/>
                      <a:pt x="320" y="16"/>
                      <a:pt x="384" y="8"/>
                    </a:cubicBezTo>
                    <a:cubicBezTo>
                      <a:pt x="448" y="0"/>
                      <a:pt x="528" y="8"/>
                      <a:pt x="624" y="8"/>
                    </a:cubicBezTo>
                    <a:cubicBezTo>
                      <a:pt x="720" y="8"/>
                      <a:pt x="856" y="8"/>
                      <a:pt x="960" y="8"/>
                    </a:cubicBezTo>
                    <a:cubicBezTo>
                      <a:pt x="1064" y="8"/>
                      <a:pt x="1144" y="0"/>
                      <a:pt x="1248" y="8"/>
                    </a:cubicBezTo>
                    <a:cubicBezTo>
                      <a:pt x="1352" y="16"/>
                      <a:pt x="1480" y="56"/>
                      <a:pt x="1584" y="56"/>
                    </a:cubicBezTo>
                    <a:cubicBezTo>
                      <a:pt x="1688" y="56"/>
                      <a:pt x="1800" y="8"/>
                      <a:pt x="1872" y="8"/>
                    </a:cubicBezTo>
                    <a:cubicBezTo>
                      <a:pt x="1944" y="8"/>
                      <a:pt x="1936" y="16"/>
                      <a:pt x="2016" y="56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4610" name="Freeform 34"/>
              <p:cNvSpPr>
                <a:spLocks/>
              </p:cNvSpPr>
              <p:nvPr/>
            </p:nvSpPr>
            <p:spPr bwMode="auto">
              <a:xfrm>
                <a:off x="592" y="2612"/>
                <a:ext cx="912" cy="480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328" y="264"/>
                  </a:cxn>
                  <a:cxn ang="0">
                    <a:pos x="368" y="0"/>
                  </a:cxn>
                  <a:cxn ang="0">
                    <a:pos x="400" y="208"/>
                  </a:cxn>
                  <a:cxn ang="0">
                    <a:pos x="432" y="480"/>
                  </a:cxn>
                  <a:cxn ang="0">
                    <a:pos x="456" y="320"/>
                  </a:cxn>
                  <a:cxn ang="0">
                    <a:pos x="464" y="288"/>
                  </a:cxn>
                  <a:cxn ang="0">
                    <a:pos x="512" y="272"/>
                  </a:cxn>
                  <a:cxn ang="0">
                    <a:pos x="536" y="264"/>
                  </a:cxn>
                  <a:cxn ang="0">
                    <a:pos x="784" y="280"/>
                  </a:cxn>
                </a:cxnLst>
                <a:rect l="0" t="0" r="r" b="b"/>
                <a:pathLst>
                  <a:path w="784" h="480">
                    <a:moveTo>
                      <a:pt x="0" y="288"/>
                    </a:moveTo>
                    <a:cubicBezTo>
                      <a:pt x="77" y="292"/>
                      <a:pt x="264" y="328"/>
                      <a:pt x="328" y="264"/>
                    </a:cubicBezTo>
                    <a:cubicBezTo>
                      <a:pt x="356" y="179"/>
                      <a:pt x="353" y="89"/>
                      <a:pt x="368" y="0"/>
                    </a:cubicBezTo>
                    <a:cubicBezTo>
                      <a:pt x="390" y="66"/>
                      <a:pt x="383" y="139"/>
                      <a:pt x="400" y="208"/>
                    </a:cubicBezTo>
                    <a:cubicBezTo>
                      <a:pt x="403" y="271"/>
                      <a:pt x="391" y="419"/>
                      <a:pt x="432" y="480"/>
                    </a:cubicBezTo>
                    <a:cubicBezTo>
                      <a:pt x="449" y="428"/>
                      <a:pt x="441" y="373"/>
                      <a:pt x="456" y="320"/>
                    </a:cubicBezTo>
                    <a:cubicBezTo>
                      <a:pt x="459" y="309"/>
                      <a:pt x="456" y="295"/>
                      <a:pt x="464" y="288"/>
                    </a:cubicBezTo>
                    <a:cubicBezTo>
                      <a:pt x="477" y="277"/>
                      <a:pt x="496" y="277"/>
                      <a:pt x="512" y="272"/>
                    </a:cubicBezTo>
                    <a:cubicBezTo>
                      <a:pt x="520" y="269"/>
                      <a:pt x="536" y="264"/>
                      <a:pt x="536" y="264"/>
                    </a:cubicBezTo>
                    <a:cubicBezTo>
                      <a:pt x="636" y="273"/>
                      <a:pt x="676" y="280"/>
                      <a:pt x="784" y="28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4611" name="Freeform 35"/>
              <p:cNvSpPr>
                <a:spLocks/>
              </p:cNvSpPr>
              <p:nvPr/>
            </p:nvSpPr>
            <p:spPr bwMode="auto">
              <a:xfrm flipH="1">
                <a:off x="592" y="3188"/>
                <a:ext cx="944" cy="480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328" y="264"/>
                  </a:cxn>
                  <a:cxn ang="0">
                    <a:pos x="368" y="0"/>
                  </a:cxn>
                  <a:cxn ang="0">
                    <a:pos x="400" y="208"/>
                  </a:cxn>
                  <a:cxn ang="0">
                    <a:pos x="432" y="480"/>
                  </a:cxn>
                  <a:cxn ang="0">
                    <a:pos x="456" y="320"/>
                  </a:cxn>
                  <a:cxn ang="0">
                    <a:pos x="464" y="288"/>
                  </a:cxn>
                  <a:cxn ang="0">
                    <a:pos x="512" y="272"/>
                  </a:cxn>
                  <a:cxn ang="0">
                    <a:pos x="536" y="264"/>
                  </a:cxn>
                  <a:cxn ang="0">
                    <a:pos x="784" y="280"/>
                  </a:cxn>
                </a:cxnLst>
                <a:rect l="0" t="0" r="r" b="b"/>
                <a:pathLst>
                  <a:path w="784" h="480">
                    <a:moveTo>
                      <a:pt x="0" y="288"/>
                    </a:moveTo>
                    <a:cubicBezTo>
                      <a:pt x="77" y="292"/>
                      <a:pt x="264" y="328"/>
                      <a:pt x="328" y="264"/>
                    </a:cubicBezTo>
                    <a:cubicBezTo>
                      <a:pt x="356" y="179"/>
                      <a:pt x="353" y="89"/>
                      <a:pt x="368" y="0"/>
                    </a:cubicBezTo>
                    <a:cubicBezTo>
                      <a:pt x="390" y="66"/>
                      <a:pt x="383" y="139"/>
                      <a:pt x="400" y="208"/>
                    </a:cubicBezTo>
                    <a:cubicBezTo>
                      <a:pt x="403" y="271"/>
                      <a:pt x="391" y="419"/>
                      <a:pt x="432" y="480"/>
                    </a:cubicBezTo>
                    <a:cubicBezTo>
                      <a:pt x="449" y="428"/>
                      <a:pt x="441" y="373"/>
                      <a:pt x="456" y="320"/>
                    </a:cubicBezTo>
                    <a:cubicBezTo>
                      <a:pt x="459" y="309"/>
                      <a:pt x="456" y="295"/>
                      <a:pt x="464" y="288"/>
                    </a:cubicBezTo>
                    <a:cubicBezTo>
                      <a:pt x="477" y="277"/>
                      <a:pt x="496" y="277"/>
                      <a:pt x="512" y="272"/>
                    </a:cubicBezTo>
                    <a:cubicBezTo>
                      <a:pt x="520" y="269"/>
                      <a:pt x="536" y="264"/>
                      <a:pt x="536" y="264"/>
                    </a:cubicBezTo>
                    <a:cubicBezTo>
                      <a:pt x="636" y="273"/>
                      <a:pt x="676" y="280"/>
                      <a:pt x="784" y="28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4612" name="Freeform 36"/>
              <p:cNvSpPr>
                <a:spLocks/>
              </p:cNvSpPr>
              <p:nvPr/>
            </p:nvSpPr>
            <p:spPr bwMode="auto">
              <a:xfrm flipH="1">
                <a:off x="544" y="2276"/>
                <a:ext cx="1056" cy="56"/>
              </a:xfrm>
              <a:custGeom>
                <a:avLst/>
                <a:gdLst/>
                <a:ahLst/>
                <a:cxnLst>
                  <a:cxn ang="0">
                    <a:pos x="0" y="56"/>
                  </a:cxn>
                  <a:cxn ang="0">
                    <a:pos x="240" y="56"/>
                  </a:cxn>
                  <a:cxn ang="0">
                    <a:pos x="384" y="8"/>
                  </a:cxn>
                  <a:cxn ang="0">
                    <a:pos x="624" y="8"/>
                  </a:cxn>
                  <a:cxn ang="0">
                    <a:pos x="960" y="8"/>
                  </a:cxn>
                  <a:cxn ang="0">
                    <a:pos x="1248" y="8"/>
                  </a:cxn>
                  <a:cxn ang="0">
                    <a:pos x="1584" y="56"/>
                  </a:cxn>
                  <a:cxn ang="0">
                    <a:pos x="1872" y="8"/>
                  </a:cxn>
                  <a:cxn ang="0">
                    <a:pos x="2016" y="56"/>
                  </a:cxn>
                </a:cxnLst>
                <a:rect l="0" t="0" r="r" b="b"/>
                <a:pathLst>
                  <a:path w="2016" h="64">
                    <a:moveTo>
                      <a:pt x="0" y="56"/>
                    </a:moveTo>
                    <a:cubicBezTo>
                      <a:pt x="88" y="60"/>
                      <a:pt x="176" y="64"/>
                      <a:pt x="240" y="56"/>
                    </a:cubicBezTo>
                    <a:cubicBezTo>
                      <a:pt x="304" y="48"/>
                      <a:pt x="320" y="16"/>
                      <a:pt x="384" y="8"/>
                    </a:cubicBezTo>
                    <a:cubicBezTo>
                      <a:pt x="448" y="0"/>
                      <a:pt x="528" y="8"/>
                      <a:pt x="624" y="8"/>
                    </a:cubicBezTo>
                    <a:cubicBezTo>
                      <a:pt x="720" y="8"/>
                      <a:pt x="856" y="8"/>
                      <a:pt x="960" y="8"/>
                    </a:cubicBezTo>
                    <a:cubicBezTo>
                      <a:pt x="1064" y="8"/>
                      <a:pt x="1144" y="0"/>
                      <a:pt x="1248" y="8"/>
                    </a:cubicBezTo>
                    <a:cubicBezTo>
                      <a:pt x="1352" y="16"/>
                      <a:pt x="1480" y="56"/>
                      <a:pt x="1584" y="56"/>
                    </a:cubicBezTo>
                    <a:cubicBezTo>
                      <a:pt x="1688" y="56"/>
                      <a:pt x="1800" y="8"/>
                      <a:pt x="1872" y="8"/>
                    </a:cubicBezTo>
                    <a:cubicBezTo>
                      <a:pt x="1944" y="8"/>
                      <a:pt x="1936" y="16"/>
                      <a:pt x="2016" y="56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4613" name="Text Box 37"/>
            <p:cNvSpPr txBox="1">
              <a:spLocks noChangeArrowheads="1"/>
            </p:cNvSpPr>
            <p:nvPr/>
          </p:nvSpPr>
          <p:spPr bwMode="auto">
            <a:xfrm>
              <a:off x="256" y="1632"/>
              <a:ext cx="19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>
                  <a:solidFill>
                    <a:srgbClr val="FF0000"/>
                  </a:solidFill>
                </a:rPr>
                <a:t>A</a:t>
              </a:r>
            </a:p>
          </p:txBody>
        </p:sp>
        <p:sp>
          <p:nvSpPr>
            <p:cNvPr id="24614" name="Text Box 38"/>
            <p:cNvSpPr txBox="1">
              <a:spLocks noChangeArrowheads="1"/>
            </p:cNvSpPr>
            <p:nvPr/>
          </p:nvSpPr>
          <p:spPr bwMode="auto">
            <a:xfrm>
              <a:off x="256" y="2180"/>
              <a:ext cx="20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>
                  <a:solidFill>
                    <a:srgbClr val="FF0000"/>
                  </a:solidFill>
                </a:rPr>
                <a:t>B</a:t>
              </a:r>
            </a:p>
          </p:txBody>
        </p:sp>
        <p:sp>
          <p:nvSpPr>
            <p:cNvPr id="24615" name="Text Box 39"/>
            <p:cNvSpPr txBox="1">
              <a:spLocks noChangeArrowheads="1"/>
            </p:cNvSpPr>
            <p:nvPr/>
          </p:nvSpPr>
          <p:spPr bwMode="auto">
            <a:xfrm>
              <a:off x="240" y="2756"/>
              <a:ext cx="2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>
                  <a:solidFill>
                    <a:srgbClr val="FF0000"/>
                  </a:solidFill>
                </a:rPr>
                <a:t>C</a:t>
              </a:r>
            </a:p>
          </p:txBody>
        </p:sp>
        <p:sp>
          <p:nvSpPr>
            <p:cNvPr id="24616" name="Text Box 40"/>
            <p:cNvSpPr txBox="1">
              <a:spLocks noChangeArrowheads="1"/>
            </p:cNvSpPr>
            <p:nvPr/>
          </p:nvSpPr>
          <p:spPr bwMode="auto">
            <a:xfrm>
              <a:off x="256" y="3360"/>
              <a:ext cx="20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1600" b="1">
                  <a:solidFill>
                    <a:srgbClr val="FF0000"/>
                  </a:solidFill>
                </a:rPr>
                <a:t>D</a:t>
              </a:r>
            </a:p>
          </p:txBody>
        </p:sp>
      </p:grp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2946400" y="2382838"/>
            <a:ext cx="1676400" cy="3124200"/>
            <a:chOff x="544" y="1700"/>
            <a:chExt cx="1056" cy="1968"/>
          </a:xfrm>
        </p:grpSpPr>
        <p:sp>
          <p:nvSpPr>
            <p:cNvPr id="24618" name="Freeform 42"/>
            <p:cNvSpPr>
              <a:spLocks/>
            </p:cNvSpPr>
            <p:nvPr/>
          </p:nvSpPr>
          <p:spPr bwMode="auto">
            <a:xfrm>
              <a:off x="592" y="1700"/>
              <a:ext cx="960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19" name="Freeform 43"/>
            <p:cNvSpPr>
              <a:spLocks/>
            </p:cNvSpPr>
            <p:nvPr/>
          </p:nvSpPr>
          <p:spPr bwMode="auto">
            <a:xfrm>
              <a:off x="592" y="2612"/>
              <a:ext cx="912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20" name="Freeform 44"/>
            <p:cNvSpPr>
              <a:spLocks/>
            </p:cNvSpPr>
            <p:nvPr/>
          </p:nvSpPr>
          <p:spPr bwMode="auto">
            <a:xfrm flipH="1">
              <a:off x="592" y="3188"/>
              <a:ext cx="944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21" name="Freeform 45"/>
            <p:cNvSpPr>
              <a:spLocks/>
            </p:cNvSpPr>
            <p:nvPr/>
          </p:nvSpPr>
          <p:spPr bwMode="auto">
            <a:xfrm flipH="1">
              <a:off x="544" y="2276"/>
              <a:ext cx="1056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4622" name="Line 46"/>
          <p:cNvSpPr>
            <a:spLocks noChangeShapeType="1"/>
          </p:cNvSpPr>
          <p:nvPr/>
        </p:nvSpPr>
        <p:spPr bwMode="auto">
          <a:xfrm>
            <a:off x="2870200" y="24336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23" name="Line 47"/>
          <p:cNvSpPr>
            <a:spLocks noChangeShapeType="1"/>
          </p:cNvSpPr>
          <p:nvPr/>
        </p:nvSpPr>
        <p:spPr bwMode="auto">
          <a:xfrm>
            <a:off x="2870200" y="33480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24" name="Line 48"/>
          <p:cNvSpPr>
            <a:spLocks noChangeShapeType="1"/>
          </p:cNvSpPr>
          <p:nvPr/>
        </p:nvSpPr>
        <p:spPr bwMode="auto">
          <a:xfrm>
            <a:off x="2870200" y="43005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25" name="Line 49"/>
          <p:cNvSpPr>
            <a:spLocks noChangeShapeType="1"/>
          </p:cNvSpPr>
          <p:nvPr/>
        </p:nvSpPr>
        <p:spPr bwMode="auto">
          <a:xfrm>
            <a:off x="2870200" y="52022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26" name="Text Box 50"/>
          <p:cNvSpPr txBox="1">
            <a:spLocks noChangeArrowheads="1"/>
          </p:cNvSpPr>
          <p:nvPr/>
        </p:nvSpPr>
        <p:spPr bwMode="auto">
          <a:xfrm>
            <a:off x="2794000" y="5468938"/>
            <a:ext cx="21224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Reference(     ) </a:t>
            </a:r>
            <a:r>
              <a:rPr lang="ko-KR" altLang="en-US" sz="1600" b="1"/>
              <a:t>설정</a:t>
            </a:r>
          </a:p>
        </p:txBody>
      </p: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5765800" y="2382838"/>
            <a:ext cx="1676400" cy="3124200"/>
            <a:chOff x="544" y="1700"/>
            <a:chExt cx="1056" cy="1968"/>
          </a:xfrm>
        </p:grpSpPr>
        <p:sp>
          <p:nvSpPr>
            <p:cNvPr id="24628" name="Freeform 52"/>
            <p:cNvSpPr>
              <a:spLocks/>
            </p:cNvSpPr>
            <p:nvPr/>
          </p:nvSpPr>
          <p:spPr bwMode="auto">
            <a:xfrm>
              <a:off x="592" y="1700"/>
              <a:ext cx="960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29" name="Freeform 53"/>
            <p:cNvSpPr>
              <a:spLocks/>
            </p:cNvSpPr>
            <p:nvPr/>
          </p:nvSpPr>
          <p:spPr bwMode="auto">
            <a:xfrm>
              <a:off x="592" y="2612"/>
              <a:ext cx="912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30" name="Freeform 54"/>
            <p:cNvSpPr>
              <a:spLocks/>
            </p:cNvSpPr>
            <p:nvPr/>
          </p:nvSpPr>
          <p:spPr bwMode="auto">
            <a:xfrm flipH="1">
              <a:off x="592" y="3188"/>
              <a:ext cx="944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24631" name="Freeform 55"/>
            <p:cNvSpPr>
              <a:spLocks/>
            </p:cNvSpPr>
            <p:nvPr/>
          </p:nvSpPr>
          <p:spPr bwMode="auto">
            <a:xfrm flipH="1">
              <a:off x="544" y="2276"/>
              <a:ext cx="1056" cy="56"/>
            </a:xfrm>
            <a:custGeom>
              <a:avLst/>
              <a:gdLst/>
              <a:ahLst/>
              <a:cxnLst>
                <a:cxn ang="0">
                  <a:pos x="0" y="56"/>
                </a:cxn>
                <a:cxn ang="0">
                  <a:pos x="240" y="56"/>
                </a:cxn>
                <a:cxn ang="0">
                  <a:pos x="384" y="8"/>
                </a:cxn>
                <a:cxn ang="0">
                  <a:pos x="624" y="8"/>
                </a:cxn>
                <a:cxn ang="0">
                  <a:pos x="960" y="8"/>
                </a:cxn>
                <a:cxn ang="0">
                  <a:pos x="1248" y="8"/>
                </a:cxn>
                <a:cxn ang="0">
                  <a:pos x="1584" y="56"/>
                </a:cxn>
                <a:cxn ang="0">
                  <a:pos x="1872" y="8"/>
                </a:cxn>
                <a:cxn ang="0">
                  <a:pos x="2016" y="56"/>
                </a:cxn>
              </a:cxnLst>
              <a:rect l="0" t="0" r="r" b="b"/>
              <a:pathLst>
                <a:path w="2016" h="64">
                  <a:moveTo>
                    <a:pt x="0" y="56"/>
                  </a:moveTo>
                  <a:cubicBezTo>
                    <a:pt x="88" y="60"/>
                    <a:pt x="176" y="64"/>
                    <a:pt x="240" y="56"/>
                  </a:cubicBezTo>
                  <a:cubicBezTo>
                    <a:pt x="304" y="48"/>
                    <a:pt x="320" y="16"/>
                    <a:pt x="384" y="8"/>
                  </a:cubicBezTo>
                  <a:cubicBezTo>
                    <a:pt x="448" y="0"/>
                    <a:pt x="528" y="8"/>
                    <a:pt x="624" y="8"/>
                  </a:cubicBezTo>
                  <a:cubicBezTo>
                    <a:pt x="720" y="8"/>
                    <a:pt x="856" y="8"/>
                    <a:pt x="960" y="8"/>
                  </a:cubicBezTo>
                  <a:cubicBezTo>
                    <a:pt x="1064" y="8"/>
                    <a:pt x="1144" y="0"/>
                    <a:pt x="1248" y="8"/>
                  </a:cubicBezTo>
                  <a:cubicBezTo>
                    <a:pt x="1352" y="16"/>
                    <a:pt x="1480" y="56"/>
                    <a:pt x="1584" y="56"/>
                  </a:cubicBezTo>
                  <a:cubicBezTo>
                    <a:pt x="1688" y="56"/>
                    <a:pt x="1800" y="8"/>
                    <a:pt x="1872" y="8"/>
                  </a:cubicBezTo>
                  <a:cubicBezTo>
                    <a:pt x="1944" y="8"/>
                    <a:pt x="1936" y="16"/>
                    <a:pt x="2016" y="56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4632" name="Line 56"/>
          <p:cNvSpPr>
            <a:spLocks noChangeShapeType="1"/>
          </p:cNvSpPr>
          <p:nvPr/>
        </p:nvSpPr>
        <p:spPr bwMode="auto">
          <a:xfrm>
            <a:off x="5689600" y="24336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3" name="Line 57"/>
          <p:cNvSpPr>
            <a:spLocks noChangeShapeType="1"/>
          </p:cNvSpPr>
          <p:nvPr/>
        </p:nvSpPr>
        <p:spPr bwMode="auto">
          <a:xfrm>
            <a:off x="5689600" y="33480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4" name="Line 58"/>
          <p:cNvSpPr>
            <a:spLocks noChangeShapeType="1"/>
          </p:cNvSpPr>
          <p:nvPr/>
        </p:nvSpPr>
        <p:spPr bwMode="auto">
          <a:xfrm>
            <a:off x="5689600" y="43005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5" name="Line 59"/>
          <p:cNvSpPr>
            <a:spLocks noChangeShapeType="1"/>
          </p:cNvSpPr>
          <p:nvPr/>
        </p:nvSpPr>
        <p:spPr bwMode="auto">
          <a:xfrm>
            <a:off x="5689600" y="5202238"/>
            <a:ext cx="1905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6" name="Line 60"/>
          <p:cNvSpPr>
            <a:spLocks noChangeShapeType="1"/>
          </p:cNvSpPr>
          <p:nvPr/>
        </p:nvSpPr>
        <p:spPr bwMode="auto">
          <a:xfrm>
            <a:off x="5689600" y="2192338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7" name="Line 61"/>
          <p:cNvSpPr>
            <a:spLocks noChangeShapeType="1"/>
          </p:cNvSpPr>
          <p:nvPr/>
        </p:nvSpPr>
        <p:spPr bwMode="auto">
          <a:xfrm>
            <a:off x="5689600" y="2649538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8" name="Line 62"/>
          <p:cNvSpPr>
            <a:spLocks noChangeShapeType="1"/>
          </p:cNvSpPr>
          <p:nvPr/>
        </p:nvSpPr>
        <p:spPr bwMode="auto">
          <a:xfrm>
            <a:off x="5689600" y="3106738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39" name="Line 63"/>
          <p:cNvSpPr>
            <a:spLocks noChangeShapeType="1"/>
          </p:cNvSpPr>
          <p:nvPr/>
        </p:nvSpPr>
        <p:spPr bwMode="auto">
          <a:xfrm>
            <a:off x="5689600" y="3563938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0" name="Line 64"/>
          <p:cNvSpPr>
            <a:spLocks noChangeShapeType="1"/>
          </p:cNvSpPr>
          <p:nvPr/>
        </p:nvSpPr>
        <p:spPr bwMode="auto">
          <a:xfrm>
            <a:off x="5689600" y="4097338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1" name="Line 65"/>
          <p:cNvSpPr>
            <a:spLocks noChangeShapeType="1"/>
          </p:cNvSpPr>
          <p:nvPr/>
        </p:nvSpPr>
        <p:spPr bwMode="auto">
          <a:xfrm>
            <a:off x="5689600" y="4554538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2" name="Line 66"/>
          <p:cNvSpPr>
            <a:spLocks noChangeShapeType="1"/>
          </p:cNvSpPr>
          <p:nvPr/>
        </p:nvSpPr>
        <p:spPr bwMode="auto">
          <a:xfrm>
            <a:off x="5689600" y="4935538"/>
            <a:ext cx="1828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3" name="Line 67"/>
          <p:cNvSpPr>
            <a:spLocks noChangeShapeType="1"/>
          </p:cNvSpPr>
          <p:nvPr/>
        </p:nvSpPr>
        <p:spPr bwMode="auto">
          <a:xfrm>
            <a:off x="5689600" y="5392738"/>
            <a:ext cx="1828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4" name="Text Box 68"/>
          <p:cNvSpPr txBox="1">
            <a:spLocks noChangeArrowheads="1"/>
          </p:cNvSpPr>
          <p:nvPr/>
        </p:nvSpPr>
        <p:spPr bwMode="auto">
          <a:xfrm>
            <a:off x="5346700" y="5468938"/>
            <a:ext cx="2962275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Positive(     ), Negative(     )</a:t>
            </a:r>
          </a:p>
          <a:p>
            <a:pPr>
              <a:spcBef>
                <a:spcPct val="50000"/>
              </a:spcBef>
            </a:pPr>
            <a:r>
              <a:rPr lang="en-US" altLang="ko-KR" sz="1600" b="1"/>
              <a:t>       Threshold </a:t>
            </a:r>
            <a:r>
              <a:rPr lang="ko-KR" altLang="en-US" sz="1600" b="1"/>
              <a:t>설정 </a:t>
            </a:r>
            <a:r>
              <a:rPr lang="en-US" altLang="ko-KR" sz="1600" b="1">
                <a:latin typeface="Times New Roman"/>
              </a:rPr>
              <a:t>–</a:t>
            </a:r>
            <a:r>
              <a:rPr lang="en-US" altLang="ko-KR" sz="1600" b="1"/>
              <a:t> Single </a:t>
            </a:r>
          </a:p>
        </p:txBody>
      </p:sp>
      <p:sp>
        <p:nvSpPr>
          <p:cNvPr id="24645" name="Line 69"/>
          <p:cNvSpPr>
            <a:spLocks noChangeShapeType="1"/>
          </p:cNvSpPr>
          <p:nvPr/>
        </p:nvSpPr>
        <p:spPr bwMode="auto">
          <a:xfrm>
            <a:off x="6273800" y="5659438"/>
            <a:ext cx="304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6" name="Line 70"/>
          <p:cNvSpPr>
            <a:spLocks noChangeShapeType="1"/>
          </p:cNvSpPr>
          <p:nvPr/>
        </p:nvSpPr>
        <p:spPr bwMode="auto">
          <a:xfrm>
            <a:off x="7721600" y="5646738"/>
            <a:ext cx="304800" cy="0"/>
          </a:xfrm>
          <a:prstGeom prst="line">
            <a:avLst/>
          </a:prstGeom>
          <a:noFill/>
          <a:ln w="28575">
            <a:solidFill>
              <a:srgbClr val="99FF66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47" name="AutoShape 71"/>
          <p:cNvSpPr>
            <a:spLocks noChangeArrowheads="1"/>
          </p:cNvSpPr>
          <p:nvPr/>
        </p:nvSpPr>
        <p:spPr bwMode="auto">
          <a:xfrm>
            <a:off x="7823200" y="4173538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4648" name="AutoShape 72"/>
          <p:cNvSpPr>
            <a:spLocks noChangeArrowheads="1"/>
          </p:cNvSpPr>
          <p:nvPr/>
        </p:nvSpPr>
        <p:spPr bwMode="auto">
          <a:xfrm>
            <a:off x="7823200" y="5011738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4649" name="AutoShape 73"/>
          <p:cNvSpPr>
            <a:spLocks noChangeArrowheads="1"/>
          </p:cNvSpPr>
          <p:nvPr/>
        </p:nvSpPr>
        <p:spPr bwMode="auto">
          <a:xfrm>
            <a:off x="7823200" y="3182938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4650" name="AutoShape 74"/>
          <p:cNvSpPr>
            <a:spLocks noChangeArrowheads="1"/>
          </p:cNvSpPr>
          <p:nvPr/>
        </p:nvSpPr>
        <p:spPr bwMode="auto">
          <a:xfrm>
            <a:off x="7823200" y="2268538"/>
            <a:ext cx="381000" cy="381000"/>
          </a:xfrm>
          <a:prstGeom prst="right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24651" name="Text Box 75"/>
          <p:cNvSpPr txBox="1">
            <a:spLocks noChangeArrowheads="1"/>
          </p:cNvSpPr>
          <p:nvPr/>
        </p:nvSpPr>
        <p:spPr bwMode="auto">
          <a:xfrm>
            <a:off x="8220075" y="3195638"/>
            <a:ext cx="923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( O, O )</a:t>
            </a:r>
          </a:p>
        </p:txBody>
      </p:sp>
      <p:sp>
        <p:nvSpPr>
          <p:cNvPr id="24652" name="Text Box 76"/>
          <p:cNvSpPr txBox="1">
            <a:spLocks noChangeArrowheads="1"/>
          </p:cNvSpPr>
          <p:nvPr/>
        </p:nvSpPr>
        <p:spPr bwMode="auto">
          <a:xfrm>
            <a:off x="8194675" y="2192338"/>
            <a:ext cx="923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( O, O )</a:t>
            </a:r>
          </a:p>
        </p:txBody>
      </p:sp>
      <p:sp>
        <p:nvSpPr>
          <p:cNvPr id="24653" name="Text Box 77"/>
          <p:cNvSpPr txBox="1">
            <a:spLocks noChangeArrowheads="1"/>
          </p:cNvSpPr>
          <p:nvPr/>
        </p:nvSpPr>
        <p:spPr bwMode="auto">
          <a:xfrm>
            <a:off x="8255000" y="4198938"/>
            <a:ext cx="86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( +, - )</a:t>
            </a:r>
          </a:p>
        </p:txBody>
      </p:sp>
      <p:sp>
        <p:nvSpPr>
          <p:cNvPr id="24654" name="Text Box 78"/>
          <p:cNvSpPr txBox="1">
            <a:spLocks noChangeArrowheads="1"/>
          </p:cNvSpPr>
          <p:nvPr/>
        </p:nvSpPr>
        <p:spPr bwMode="auto">
          <a:xfrm>
            <a:off x="8255000" y="5024438"/>
            <a:ext cx="863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( -, + )</a:t>
            </a:r>
          </a:p>
        </p:txBody>
      </p:sp>
      <p:sp>
        <p:nvSpPr>
          <p:cNvPr id="24655" name="Line 79"/>
          <p:cNvSpPr>
            <a:spLocks noChangeShapeType="1"/>
          </p:cNvSpPr>
          <p:nvPr/>
        </p:nvSpPr>
        <p:spPr bwMode="auto">
          <a:xfrm>
            <a:off x="3962400" y="5646738"/>
            <a:ext cx="3048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ko-KR" altLang="en-US"/>
          </a:p>
        </p:txBody>
      </p:sp>
      <p:sp>
        <p:nvSpPr>
          <p:cNvPr id="24656" name="Text Box 80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381000" y="1417638"/>
            <a:ext cx="2432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5. Processing System</a:t>
            </a:r>
          </a:p>
        </p:txBody>
      </p:sp>
      <p:sp>
        <p:nvSpPr>
          <p:cNvPr id="43052" name="Text Box 44"/>
          <p:cNvSpPr txBox="1">
            <a:spLocks noChangeArrowheads="1"/>
          </p:cNvSpPr>
          <p:nvPr/>
        </p:nvSpPr>
        <p:spPr bwMode="auto">
          <a:xfrm>
            <a:off x="3305175" y="4876800"/>
            <a:ext cx="21050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Multi Threshold </a:t>
            </a:r>
            <a:r>
              <a:rPr lang="ko-KR" altLang="en-US" sz="1600" b="1"/>
              <a:t>설정</a:t>
            </a:r>
          </a:p>
        </p:txBody>
      </p:sp>
      <p:sp>
        <p:nvSpPr>
          <p:cNvPr id="43064" name="Text Box 56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grpSp>
        <p:nvGrpSpPr>
          <p:cNvPr id="2" name="Group 68"/>
          <p:cNvGrpSpPr>
            <a:grpSpLocks/>
          </p:cNvGrpSpPr>
          <p:nvPr/>
        </p:nvGrpSpPr>
        <p:grpSpPr bwMode="auto">
          <a:xfrm>
            <a:off x="914400" y="2590800"/>
            <a:ext cx="2895600" cy="2232025"/>
            <a:chOff x="816" y="1488"/>
            <a:chExt cx="1200" cy="734"/>
          </a:xfrm>
        </p:grpSpPr>
        <p:sp>
          <p:nvSpPr>
            <p:cNvPr id="43037" name="Freeform 29"/>
            <p:cNvSpPr>
              <a:spLocks/>
            </p:cNvSpPr>
            <p:nvPr/>
          </p:nvSpPr>
          <p:spPr bwMode="auto">
            <a:xfrm>
              <a:off x="912" y="1550"/>
              <a:ext cx="912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42" name="Line 34"/>
            <p:cNvSpPr>
              <a:spLocks noChangeShapeType="1"/>
            </p:cNvSpPr>
            <p:nvPr/>
          </p:nvSpPr>
          <p:spPr bwMode="auto">
            <a:xfrm>
              <a:off x="816" y="1846"/>
              <a:ext cx="1200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48" name="Line 40"/>
            <p:cNvSpPr>
              <a:spLocks noChangeShapeType="1"/>
            </p:cNvSpPr>
            <p:nvPr/>
          </p:nvSpPr>
          <p:spPr bwMode="auto">
            <a:xfrm>
              <a:off x="816" y="1718"/>
              <a:ext cx="115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49" name="Line 41"/>
            <p:cNvSpPr>
              <a:spLocks noChangeShapeType="1"/>
            </p:cNvSpPr>
            <p:nvPr/>
          </p:nvSpPr>
          <p:spPr bwMode="auto">
            <a:xfrm>
              <a:off x="816" y="1957"/>
              <a:ext cx="1152" cy="0"/>
            </a:xfrm>
            <a:prstGeom prst="line">
              <a:avLst/>
            </a:prstGeom>
            <a:noFill/>
            <a:ln w="28575">
              <a:solidFill>
                <a:srgbClr val="99FF66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65" name="Line 57"/>
            <p:cNvSpPr>
              <a:spLocks noChangeShapeType="1"/>
            </p:cNvSpPr>
            <p:nvPr/>
          </p:nvSpPr>
          <p:spPr bwMode="auto">
            <a:xfrm>
              <a:off x="816" y="1598"/>
              <a:ext cx="1152" cy="0"/>
            </a:xfrm>
            <a:prstGeom prst="line">
              <a:avLst/>
            </a:prstGeom>
            <a:noFill/>
            <a:ln w="28575">
              <a:solidFill>
                <a:srgbClr val="990033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66" name="Line 58"/>
            <p:cNvSpPr>
              <a:spLocks noChangeShapeType="1"/>
            </p:cNvSpPr>
            <p:nvPr/>
          </p:nvSpPr>
          <p:spPr bwMode="auto">
            <a:xfrm>
              <a:off x="816" y="1488"/>
              <a:ext cx="1152" cy="0"/>
            </a:xfrm>
            <a:prstGeom prst="line">
              <a:avLst/>
            </a:prstGeom>
            <a:noFill/>
            <a:ln w="28575">
              <a:solidFill>
                <a:srgbClr val="660033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67" name="Line 59"/>
            <p:cNvSpPr>
              <a:spLocks noChangeShapeType="1"/>
            </p:cNvSpPr>
            <p:nvPr/>
          </p:nvSpPr>
          <p:spPr bwMode="auto">
            <a:xfrm>
              <a:off x="816" y="2078"/>
              <a:ext cx="1152" cy="0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68" name="Line 60"/>
            <p:cNvSpPr>
              <a:spLocks noChangeShapeType="1"/>
            </p:cNvSpPr>
            <p:nvPr/>
          </p:nvSpPr>
          <p:spPr bwMode="auto">
            <a:xfrm>
              <a:off x="816" y="2222"/>
              <a:ext cx="1152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3" name="Group 69"/>
          <p:cNvGrpSpPr>
            <a:grpSpLocks/>
          </p:cNvGrpSpPr>
          <p:nvPr/>
        </p:nvGrpSpPr>
        <p:grpSpPr bwMode="auto">
          <a:xfrm>
            <a:off x="4876800" y="2590800"/>
            <a:ext cx="2971800" cy="2232025"/>
            <a:chOff x="3552" y="2618"/>
            <a:chExt cx="1200" cy="734"/>
          </a:xfrm>
        </p:grpSpPr>
        <p:sp>
          <p:nvSpPr>
            <p:cNvPr id="43038" name="Freeform 30"/>
            <p:cNvSpPr>
              <a:spLocks/>
            </p:cNvSpPr>
            <p:nvPr/>
          </p:nvSpPr>
          <p:spPr bwMode="auto">
            <a:xfrm flipH="1">
              <a:off x="3636" y="2686"/>
              <a:ext cx="944" cy="480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328" y="264"/>
                </a:cxn>
                <a:cxn ang="0">
                  <a:pos x="368" y="0"/>
                </a:cxn>
                <a:cxn ang="0">
                  <a:pos x="400" y="208"/>
                </a:cxn>
                <a:cxn ang="0">
                  <a:pos x="432" y="480"/>
                </a:cxn>
                <a:cxn ang="0">
                  <a:pos x="456" y="320"/>
                </a:cxn>
                <a:cxn ang="0">
                  <a:pos x="464" y="288"/>
                </a:cxn>
                <a:cxn ang="0">
                  <a:pos x="512" y="272"/>
                </a:cxn>
                <a:cxn ang="0">
                  <a:pos x="536" y="264"/>
                </a:cxn>
                <a:cxn ang="0">
                  <a:pos x="784" y="280"/>
                </a:cxn>
              </a:cxnLst>
              <a:rect l="0" t="0" r="r" b="b"/>
              <a:pathLst>
                <a:path w="784" h="480">
                  <a:moveTo>
                    <a:pt x="0" y="288"/>
                  </a:moveTo>
                  <a:cubicBezTo>
                    <a:pt x="77" y="292"/>
                    <a:pt x="264" y="328"/>
                    <a:pt x="328" y="264"/>
                  </a:cubicBezTo>
                  <a:cubicBezTo>
                    <a:pt x="356" y="179"/>
                    <a:pt x="353" y="89"/>
                    <a:pt x="368" y="0"/>
                  </a:cubicBezTo>
                  <a:cubicBezTo>
                    <a:pt x="390" y="66"/>
                    <a:pt x="383" y="139"/>
                    <a:pt x="400" y="208"/>
                  </a:cubicBezTo>
                  <a:cubicBezTo>
                    <a:pt x="403" y="271"/>
                    <a:pt x="391" y="419"/>
                    <a:pt x="432" y="480"/>
                  </a:cubicBezTo>
                  <a:cubicBezTo>
                    <a:pt x="449" y="428"/>
                    <a:pt x="441" y="373"/>
                    <a:pt x="456" y="320"/>
                  </a:cubicBezTo>
                  <a:cubicBezTo>
                    <a:pt x="459" y="309"/>
                    <a:pt x="456" y="295"/>
                    <a:pt x="464" y="288"/>
                  </a:cubicBezTo>
                  <a:cubicBezTo>
                    <a:pt x="477" y="277"/>
                    <a:pt x="496" y="277"/>
                    <a:pt x="512" y="272"/>
                  </a:cubicBezTo>
                  <a:cubicBezTo>
                    <a:pt x="520" y="269"/>
                    <a:pt x="536" y="264"/>
                    <a:pt x="536" y="264"/>
                  </a:cubicBezTo>
                  <a:cubicBezTo>
                    <a:pt x="636" y="273"/>
                    <a:pt x="676" y="280"/>
                    <a:pt x="784" y="28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69" name="Line 61"/>
            <p:cNvSpPr>
              <a:spLocks noChangeShapeType="1"/>
            </p:cNvSpPr>
            <p:nvPr/>
          </p:nvSpPr>
          <p:spPr bwMode="auto">
            <a:xfrm>
              <a:off x="3552" y="2976"/>
              <a:ext cx="1200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0" name="Line 62"/>
            <p:cNvSpPr>
              <a:spLocks noChangeShapeType="1"/>
            </p:cNvSpPr>
            <p:nvPr/>
          </p:nvSpPr>
          <p:spPr bwMode="auto">
            <a:xfrm>
              <a:off x="3552" y="2848"/>
              <a:ext cx="115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1" name="Line 63"/>
            <p:cNvSpPr>
              <a:spLocks noChangeShapeType="1"/>
            </p:cNvSpPr>
            <p:nvPr/>
          </p:nvSpPr>
          <p:spPr bwMode="auto">
            <a:xfrm>
              <a:off x="3552" y="3087"/>
              <a:ext cx="1152" cy="0"/>
            </a:xfrm>
            <a:prstGeom prst="line">
              <a:avLst/>
            </a:prstGeom>
            <a:noFill/>
            <a:ln w="28575">
              <a:solidFill>
                <a:srgbClr val="99FF66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2" name="Line 64"/>
            <p:cNvSpPr>
              <a:spLocks noChangeShapeType="1"/>
            </p:cNvSpPr>
            <p:nvPr/>
          </p:nvSpPr>
          <p:spPr bwMode="auto">
            <a:xfrm>
              <a:off x="3552" y="2728"/>
              <a:ext cx="1152" cy="0"/>
            </a:xfrm>
            <a:prstGeom prst="line">
              <a:avLst/>
            </a:prstGeom>
            <a:noFill/>
            <a:ln w="28575">
              <a:solidFill>
                <a:srgbClr val="990033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3" name="Line 65"/>
            <p:cNvSpPr>
              <a:spLocks noChangeShapeType="1"/>
            </p:cNvSpPr>
            <p:nvPr/>
          </p:nvSpPr>
          <p:spPr bwMode="auto">
            <a:xfrm>
              <a:off x="3552" y="2618"/>
              <a:ext cx="1152" cy="0"/>
            </a:xfrm>
            <a:prstGeom prst="line">
              <a:avLst/>
            </a:prstGeom>
            <a:noFill/>
            <a:ln w="28575">
              <a:solidFill>
                <a:srgbClr val="660033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4" name="Line 66"/>
            <p:cNvSpPr>
              <a:spLocks noChangeShapeType="1"/>
            </p:cNvSpPr>
            <p:nvPr/>
          </p:nvSpPr>
          <p:spPr bwMode="auto">
            <a:xfrm>
              <a:off x="3552" y="3208"/>
              <a:ext cx="1152" cy="0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43075" name="Line 67"/>
            <p:cNvSpPr>
              <a:spLocks noChangeShapeType="1"/>
            </p:cNvSpPr>
            <p:nvPr/>
          </p:nvSpPr>
          <p:spPr bwMode="auto">
            <a:xfrm>
              <a:off x="3552" y="3352"/>
              <a:ext cx="1152" cy="0"/>
            </a:xfrm>
            <a:prstGeom prst="line">
              <a:avLst/>
            </a:prstGeom>
            <a:noFill/>
            <a:ln w="28575">
              <a:solidFill>
                <a:srgbClr val="0033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3078" name="Text Box 70"/>
          <p:cNvSpPr txBox="1">
            <a:spLocks noChangeArrowheads="1"/>
          </p:cNvSpPr>
          <p:nvPr/>
        </p:nvSpPr>
        <p:spPr bwMode="auto">
          <a:xfrm>
            <a:off x="4113213" y="3124200"/>
            <a:ext cx="41433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P1</a:t>
            </a:r>
          </a:p>
        </p:txBody>
      </p:sp>
      <p:sp>
        <p:nvSpPr>
          <p:cNvPr id="43079" name="Text Box 71"/>
          <p:cNvSpPr txBox="1">
            <a:spLocks noChangeArrowheads="1"/>
          </p:cNvSpPr>
          <p:nvPr/>
        </p:nvSpPr>
        <p:spPr bwMode="auto">
          <a:xfrm>
            <a:off x="4114800" y="2438400"/>
            <a:ext cx="41592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P3</a:t>
            </a:r>
          </a:p>
        </p:txBody>
      </p:sp>
      <p:sp>
        <p:nvSpPr>
          <p:cNvPr id="43080" name="Text Box 72"/>
          <p:cNvSpPr txBox="1">
            <a:spLocks noChangeArrowheads="1"/>
          </p:cNvSpPr>
          <p:nvPr/>
        </p:nvSpPr>
        <p:spPr bwMode="auto">
          <a:xfrm>
            <a:off x="4113213" y="2792413"/>
            <a:ext cx="41433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P2</a:t>
            </a:r>
          </a:p>
        </p:txBody>
      </p:sp>
      <p:sp>
        <p:nvSpPr>
          <p:cNvPr id="43081" name="Text Box 73"/>
          <p:cNvSpPr txBox="1">
            <a:spLocks noChangeArrowheads="1"/>
          </p:cNvSpPr>
          <p:nvPr/>
        </p:nvSpPr>
        <p:spPr bwMode="auto">
          <a:xfrm>
            <a:off x="4092575" y="3870325"/>
            <a:ext cx="4270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N1</a:t>
            </a:r>
          </a:p>
        </p:txBody>
      </p:sp>
      <p:sp>
        <p:nvSpPr>
          <p:cNvPr id="43082" name="Text Box 74"/>
          <p:cNvSpPr txBox="1">
            <a:spLocks noChangeArrowheads="1"/>
          </p:cNvSpPr>
          <p:nvPr/>
        </p:nvSpPr>
        <p:spPr bwMode="auto">
          <a:xfrm>
            <a:off x="4089400" y="4251325"/>
            <a:ext cx="4270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N2</a:t>
            </a:r>
          </a:p>
        </p:txBody>
      </p:sp>
      <p:sp>
        <p:nvSpPr>
          <p:cNvPr id="43083" name="Text Box 75"/>
          <p:cNvSpPr txBox="1">
            <a:spLocks noChangeArrowheads="1"/>
          </p:cNvSpPr>
          <p:nvPr/>
        </p:nvSpPr>
        <p:spPr bwMode="auto">
          <a:xfrm>
            <a:off x="4103688" y="4632325"/>
            <a:ext cx="42703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b="1"/>
              <a:t>N3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81000" y="1417638"/>
            <a:ext cx="24320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000" b="1">
                <a:latin typeface="Times New Roman" pitchFamily="18" charset="0"/>
              </a:rPr>
              <a:t>5. Processing System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2362200" y="838200"/>
            <a:ext cx="4251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Optics in Surface Inspection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4800600" y="1905000"/>
            <a:ext cx="3860800" cy="4572000"/>
            <a:chOff x="304" y="1056"/>
            <a:chExt cx="2432" cy="3168"/>
          </a:xfrm>
        </p:grpSpPr>
        <p:grpSp>
          <p:nvGrpSpPr>
            <p:cNvPr id="3" name="Group 34"/>
            <p:cNvGrpSpPr>
              <a:grpSpLocks/>
            </p:cNvGrpSpPr>
            <p:nvPr/>
          </p:nvGrpSpPr>
          <p:grpSpPr bwMode="auto">
            <a:xfrm>
              <a:off x="336" y="2112"/>
              <a:ext cx="2400" cy="240"/>
              <a:chOff x="1248" y="1872"/>
              <a:chExt cx="1248" cy="240"/>
            </a:xfrm>
          </p:grpSpPr>
          <p:sp>
            <p:nvSpPr>
              <p:cNvPr id="53283" name="Line 35"/>
              <p:cNvSpPr>
                <a:spLocks noChangeShapeType="1"/>
              </p:cNvSpPr>
              <p:nvPr/>
            </p:nvSpPr>
            <p:spPr bwMode="auto">
              <a:xfrm>
                <a:off x="1248" y="1872"/>
                <a:ext cx="245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284" name="Line 36"/>
              <p:cNvSpPr>
                <a:spLocks noChangeShapeType="1"/>
              </p:cNvSpPr>
              <p:nvPr/>
            </p:nvSpPr>
            <p:spPr bwMode="auto">
              <a:xfrm>
                <a:off x="1248" y="2112"/>
                <a:ext cx="124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285" name="Line 37"/>
              <p:cNvSpPr>
                <a:spLocks noChangeShapeType="1"/>
              </p:cNvSpPr>
              <p:nvPr/>
            </p:nvSpPr>
            <p:spPr bwMode="auto">
              <a:xfrm>
                <a:off x="2299" y="1872"/>
                <a:ext cx="19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4" name="Group 38"/>
              <p:cNvGrpSpPr>
                <a:grpSpLocks/>
              </p:cNvGrpSpPr>
              <p:nvPr/>
            </p:nvGrpSpPr>
            <p:grpSpPr bwMode="auto">
              <a:xfrm>
                <a:off x="1493" y="1872"/>
                <a:ext cx="806" cy="144"/>
                <a:chOff x="1104" y="3072"/>
                <a:chExt cx="1680" cy="432"/>
              </a:xfrm>
            </p:grpSpPr>
            <p:sp>
              <p:nvSpPr>
                <p:cNvPr id="53287" name="Freeform 39"/>
                <p:cNvSpPr>
                  <a:spLocks/>
                </p:cNvSpPr>
                <p:nvPr/>
              </p:nvSpPr>
              <p:spPr bwMode="auto">
                <a:xfrm>
                  <a:off x="1104" y="3072"/>
                  <a:ext cx="912" cy="43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4" y="96"/>
                    </a:cxn>
                  </a:cxnLst>
                  <a:rect l="0" t="0" r="r" b="b"/>
                  <a:pathLst>
                    <a:path w="144" h="96">
                      <a:moveTo>
                        <a:pt x="0" y="0"/>
                      </a:moveTo>
                      <a:cubicBezTo>
                        <a:pt x="40" y="48"/>
                        <a:pt x="80" y="96"/>
                        <a:pt x="144" y="96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3288" name="Freeform 40"/>
                <p:cNvSpPr>
                  <a:spLocks/>
                </p:cNvSpPr>
                <p:nvPr/>
              </p:nvSpPr>
              <p:spPr bwMode="auto">
                <a:xfrm flipH="1">
                  <a:off x="1968" y="3072"/>
                  <a:ext cx="816" cy="432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44" y="96"/>
                    </a:cxn>
                  </a:cxnLst>
                  <a:rect l="0" t="0" r="r" b="b"/>
                  <a:pathLst>
                    <a:path w="144" h="96">
                      <a:moveTo>
                        <a:pt x="0" y="0"/>
                      </a:moveTo>
                      <a:cubicBezTo>
                        <a:pt x="40" y="48"/>
                        <a:pt x="80" y="96"/>
                        <a:pt x="144" y="96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53289" name="Line 41"/>
              <p:cNvSpPr>
                <a:spLocks noChangeShapeType="1"/>
              </p:cNvSpPr>
              <p:nvPr/>
            </p:nvSpPr>
            <p:spPr bwMode="auto">
              <a:xfrm flipV="1">
                <a:off x="1248" y="1872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290" name="Line 42"/>
              <p:cNvSpPr>
                <a:spLocks noChangeShapeType="1"/>
              </p:cNvSpPr>
              <p:nvPr/>
            </p:nvSpPr>
            <p:spPr bwMode="auto">
              <a:xfrm flipV="1">
                <a:off x="2496" y="1872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3291" name="Line 43"/>
            <p:cNvSpPr>
              <a:spLocks noChangeShapeType="1"/>
            </p:cNvSpPr>
            <p:nvPr/>
          </p:nvSpPr>
          <p:spPr bwMode="auto">
            <a:xfrm>
              <a:off x="48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2" name="Line 44"/>
            <p:cNvSpPr>
              <a:spLocks noChangeShapeType="1"/>
            </p:cNvSpPr>
            <p:nvPr/>
          </p:nvSpPr>
          <p:spPr bwMode="auto">
            <a:xfrm flipV="1">
              <a:off x="432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3" name="Line 45"/>
            <p:cNvSpPr>
              <a:spLocks noChangeShapeType="1"/>
            </p:cNvSpPr>
            <p:nvPr/>
          </p:nvSpPr>
          <p:spPr bwMode="auto">
            <a:xfrm flipV="1">
              <a:off x="1488" y="1248"/>
              <a:ext cx="0" cy="100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4" name="Line 46"/>
            <p:cNvSpPr>
              <a:spLocks noChangeShapeType="1"/>
            </p:cNvSpPr>
            <p:nvPr/>
          </p:nvSpPr>
          <p:spPr bwMode="auto">
            <a:xfrm flipV="1">
              <a:off x="1040" y="1248"/>
              <a:ext cx="256" cy="90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5" name="AutoShape 47"/>
            <p:cNvSpPr>
              <a:spLocks noChangeArrowheads="1"/>
            </p:cNvSpPr>
            <p:nvPr/>
          </p:nvSpPr>
          <p:spPr bwMode="auto">
            <a:xfrm>
              <a:off x="304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6" name="AutoShape 48"/>
            <p:cNvSpPr>
              <a:spLocks noChangeArrowheads="1"/>
            </p:cNvSpPr>
            <p:nvPr/>
          </p:nvSpPr>
          <p:spPr bwMode="auto">
            <a:xfrm>
              <a:off x="848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7" name="AutoShape 49"/>
            <p:cNvSpPr>
              <a:spLocks noChangeArrowheads="1"/>
            </p:cNvSpPr>
            <p:nvPr/>
          </p:nvSpPr>
          <p:spPr bwMode="auto">
            <a:xfrm>
              <a:off x="1392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8" name="AutoShape 50"/>
            <p:cNvSpPr>
              <a:spLocks noChangeArrowheads="1"/>
            </p:cNvSpPr>
            <p:nvPr/>
          </p:nvSpPr>
          <p:spPr bwMode="auto">
            <a:xfrm>
              <a:off x="1920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299" name="AutoShape 51"/>
            <p:cNvSpPr>
              <a:spLocks noChangeArrowheads="1"/>
            </p:cNvSpPr>
            <p:nvPr/>
          </p:nvSpPr>
          <p:spPr bwMode="auto">
            <a:xfrm>
              <a:off x="2440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0" name="Line 52"/>
            <p:cNvSpPr>
              <a:spLocks noChangeShapeType="1"/>
            </p:cNvSpPr>
            <p:nvPr/>
          </p:nvSpPr>
          <p:spPr bwMode="auto">
            <a:xfrm>
              <a:off x="102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1" name="Line 53"/>
            <p:cNvSpPr>
              <a:spLocks noChangeShapeType="1"/>
            </p:cNvSpPr>
            <p:nvPr/>
          </p:nvSpPr>
          <p:spPr bwMode="auto">
            <a:xfrm>
              <a:off x="1576" y="1248"/>
              <a:ext cx="0" cy="1008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2" name="Line 54"/>
            <p:cNvSpPr>
              <a:spLocks noChangeShapeType="1"/>
            </p:cNvSpPr>
            <p:nvPr/>
          </p:nvSpPr>
          <p:spPr bwMode="auto">
            <a:xfrm>
              <a:off x="2112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3" name="Line 55"/>
            <p:cNvSpPr>
              <a:spLocks noChangeShapeType="1"/>
            </p:cNvSpPr>
            <p:nvPr/>
          </p:nvSpPr>
          <p:spPr bwMode="auto">
            <a:xfrm>
              <a:off x="264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4" name="Line 56"/>
            <p:cNvSpPr>
              <a:spLocks noChangeShapeType="1"/>
            </p:cNvSpPr>
            <p:nvPr/>
          </p:nvSpPr>
          <p:spPr bwMode="auto">
            <a:xfrm flipV="1">
              <a:off x="254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05" name="Line 57"/>
            <p:cNvSpPr>
              <a:spLocks noChangeShapeType="1"/>
            </p:cNvSpPr>
            <p:nvPr/>
          </p:nvSpPr>
          <p:spPr bwMode="auto">
            <a:xfrm flipH="1" flipV="1">
              <a:off x="1776" y="1248"/>
              <a:ext cx="288" cy="90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5" name="Group 58"/>
            <p:cNvGrpSpPr>
              <a:grpSpLocks/>
            </p:cNvGrpSpPr>
            <p:nvPr/>
          </p:nvGrpSpPr>
          <p:grpSpPr bwMode="auto">
            <a:xfrm>
              <a:off x="336" y="2448"/>
              <a:ext cx="2400" cy="336"/>
              <a:chOff x="816" y="2544"/>
              <a:chExt cx="2400" cy="336"/>
            </a:xfrm>
          </p:grpSpPr>
          <p:sp>
            <p:nvSpPr>
              <p:cNvPr id="53307" name="Line 59"/>
              <p:cNvSpPr>
                <a:spLocks noChangeShapeType="1"/>
              </p:cNvSpPr>
              <p:nvPr/>
            </p:nvSpPr>
            <p:spPr bwMode="auto">
              <a:xfrm>
                <a:off x="816" y="2544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08" name="Line 60"/>
              <p:cNvSpPr>
                <a:spLocks noChangeShapeType="1"/>
              </p:cNvSpPr>
              <p:nvPr/>
            </p:nvSpPr>
            <p:spPr bwMode="auto">
              <a:xfrm>
                <a:off x="1824" y="2544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09" name="Line 61"/>
              <p:cNvSpPr>
                <a:spLocks noChangeShapeType="1"/>
              </p:cNvSpPr>
              <p:nvPr/>
            </p:nvSpPr>
            <p:spPr bwMode="auto">
              <a:xfrm>
                <a:off x="2880" y="2544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0" name="Freeform 62"/>
              <p:cNvSpPr>
                <a:spLocks/>
              </p:cNvSpPr>
              <p:nvPr/>
            </p:nvSpPr>
            <p:spPr bwMode="auto">
              <a:xfrm>
                <a:off x="1296" y="2544"/>
                <a:ext cx="5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2" y="672"/>
                  </a:cxn>
                  <a:cxn ang="0">
                    <a:pos x="432" y="0"/>
                  </a:cxn>
                </a:cxnLst>
                <a:rect l="0" t="0" r="r" b="b"/>
                <a:pathLst>
                  <a:path w="432" h="672">
                    <a:moveTo>
                      <a:pt x="0" y="0"/>
                    </a:moveTo>
                    <a:cubicBezTo>
                      <a:pt x="60" y="336"/>
                      <a:pt x="120" y="672"/>
                      <a:pt x="192" y="672"/>
                    </a:cubicBezTo>
                    <a:cubicBezTo>
                      <a:pt x="264" y="672"/>
                      <a:pt x="272" y="8"/>
                      <a:pt x="432" y="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1" name="Freeform 63"/>
              <p:cNvSpPr>
                <a:spLocks/>
              </p:cNvSpPr>
              <p:nvPr/>
            </p:nvSpPr>
            <p:spPr bwMode="auto">
              <a:xfrm flipH="1">
                <a:off x="2352" y="2544"/>
                <a:ext cx="528" cy="3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92" y="672"/>
                  </a:cxn>
                  <a:cxn ang="0">
                    <a:pos x="432" y="0"/>
                  </a:cxn>
                </a:cxnLst>
                <a:rect l="0" t="0" r="r" b="b"/>
                <a:pathLst>
                  <a:path w="432" h="672">
                    <a:moveTo>
                      <a:pt x="0" y="0"/>
                    </a:moveTo>
                    <a:cubicBezTo>
                      <a:pt x="60" y="336"/>
                      <a:pt x="120" y="672"/>
                      <a:pt x="192" y="672"/>
                    </a:cubicBezTo>
                    <a:cubicBezTo>
                      <a:pt x="264" y="672"/>
                      <a:pt x="272" y="8"/>
                      <a:pt x="432" y="0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6" name="Group 64"/>
            <p:cNvGrpSpPr>
              <a:grpSpLocks/>
            </p:cNvGrpSpPr>
            <p:nvPr/>
          </p:nvGrpSpPr>
          <p:grpSpPr bwMode="auto">
            <a:xfrm>
              <a:off x="336" y="2784"/>
              <a:ext cx="2400" cy="720"/>
              <a:chOff x="816" y="2928"/>
              <a:chExt cx="2400" cy="720"/>
            </a:xfrm>
          </p:grpSpPr>
          <p:sp>
            <p:nvSpPr>
              <p:cNvPr id="53313" name="Line 65"/>
              <p:cNvSpPr>
                <a:spLocks noChangeShapeType="1"/>
              </p:cNvSpPr>
              <p:nvPr/>
            </p:nvSpPr>
            <p:spPr bwMode="auto">
              <a:xfrm>
                <a:off x="816" y="3312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4" name="Line 66"/>
              <p:cNvSpPr>
                <a:spLocks noChangeShapeType="1"/>
              </p:cNvSpPr>
              <p:nvPr/>
            </p:nvSpPr>
            <p:spPr bwMode="auto">
              <a:xfrm>
                <a:off x="1824" y="3312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5" name="Line 67"/>
              <p:cNvSpPr>
                <a:spLocks noChangeShapeType="1"/>
              </p:cNvSpPr>
              <p:nvPr/>
            </p:nvSpPr>
            <p:spPr bwMode="auto">
              <a:xfrm>
                <a:off x="2880" y="3312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6" name="Freeform 68"/>
              <p:cNvSpPr>
                <a:spLocks/>
              </p:cNvSpPr>
              <p:nvPr/>
            </p:nvSpPr>
            <p:spPr bwMode="auto">
              <a:xfrm flipH="1">
                <a:off x="1296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17" name="Freeform 69"/>
              <p:cNvSpPr>
                <a:spLocks/>
              </p:cNvSpPr>
              <p:nvPr/>
            </p:nvSpPr>
            <p:spPr bwMode="auto">
              <a:xfrm flipH="1">
                <a:off x="2352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" name="Group 70"/>
            <p:cNvGrpSpPr>
              <a:grpSpLocks/>
            </p:cNvGrpSpPr>
            <p:nvPr/>
          </p:nvGrpSpPr>
          <p:grpSpPr bwMode="auto">
            <a:xfrm>
              <a:off x="336" y="3504"/>
              <a:ext cx="2400" cy="720"/>
              <a:chOff x="816" y="2928"/>
              <a:chExt cx="2400" cy="720"/>
            </a:xfrm>
          </p:grpSpPr>
          <p:sp>
            <p:nvSpPr>
              <p:cNvPr id="53319" name="Line 71"/>
              <p:cNvSpPr>
                <a:spLocks noChangeShapeType="1"/>
              </p:cNvSpPr>
              <p:nvPr/>
            </p:nvSpPr>
            <p:spPr bwMode="auto">
              <a:xfrm>
                <a:off x="816" y="3312"/>
                <a:ext cx="48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20" name="Line 72"/>
              <p:cNvSpPr>
                <a:spLocks noChangeShapeType="1"/>
              </p:cNvSpPr>
              <p:nvPr/>
            </p:nvSpPr>
            <p:spPr bwMode="auto">
              <a:xfrm>
                <a:off x="1824" y="3312"/>
                <a:ext cx="52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21" name="Line 73"/>
              <p:cNvSpPr>
                <a:spLocks noChangeShapeType="1"/>
              </p:cNvSpPr>
              <p:nvPr/>
            </p:nvSpPr>
            <p:spPr bwMode="auto">
              <a:xfrm>
                <a:off x="2880" y="3312"/>
                <a:ext cx="3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22" name="Freeform 74"/>
              <p:cNvSpPr>
                <a:spLocks/>
              </p:cNvSpPr>
              <p:nvPr/>
            </p:nvSpPr>
            <p:spPr bwMode="auto">
              <a:xfrm flipH="1">
                <a:off x="1296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23" name="Freeform 75"/>
              <p:cNvSpPr>
                <a:spLocks/>
              </p:cNvSpPr>
              <p:nvPr/>
            </p:nvSpPr>
            <p:spPr bwMode="auto">
              <a:xfrm flipH="1">
                <a:off x="2352" y="2928"/>
                <a:ext cx="528" cy="720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192" y="96"/>
                  </a:cxn>
                  <a:cxn ang="0">
                    <a:pos x="288" y="1344"/>
                  </a:cxn>
                  <a:cxn ang="0">
                    <a:pos x="528" y="768"/>
                  </a:cxn>
                </a:cxnLst>
                <a:rect l="0" t="0" r="r" b="b"/>
                <a:pathLst>
                  <a:path w="528" h="1456">
                    <a:moveTo>
                      <a:pt x="0" y="768"/>
                    </a:moveTo>
                    <a:cubicBezTo>
                      <a:pt x="72" y="384"/>
                      <a:pt x="144" y="0"/>
                      <a:pt x="192" y="96"/>
                    </a:cubicBezTo>
                    <a:cubicBezTo>
                      <a:pt x="240" y="192"/>
                      <a:pt x="232" y="1232"/>
                      <a:pt x="288" y="1344"/>
                    </a:cubicBezTo>
                    <a:cubicBezTo>
                      <a:pt x="344" y="1456"/>
                      <a:pt x="436" y="1112"/>
                      <a:pt x="528" y="768"/>
                    </a:cubicBez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3324" name="Line 76"/>
            <p:cNvSpPr>
              <a:spLocks noChangeShapeType="1"/>
            </p:cNvSpPr>
            <p:nvPr/>
          </p:nvSpPr>
          <p:spPr bwMode="auto">
            <a:xfrm>
              <a:off x="336" y="3696"/>
              <a:ext cx="240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25" name="Line 77"/>
            <p:cNvSpPr>
              <a:spLocks noChangeShapeType="1"/>
            </p:cNvSpPr>
            <p:nvPr/>
          </p:nvSpPr>
          <p:spPr bwMode="auto">
            <a:xfrm>
              <a:off x="336" y="3888"/>
              <a:ext cx="2400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26" name="Line 78"/>
            <p:cNvSpPr>
              <a:spLocks noChangeShapeType="1"/>
            </p:cNvSpPr>
            <p:nvPr/>
          </p:nvSpPr>
          <p:spPr bwMode="auto">
            <a:xfrm>
              <a:off x="336" y="4080"/>
              <a:ext cx="2400" cy="0"/>
            </a:xfrm>
            <a:prstGeom prst="line">
              <a:avLst/>
            </a:prstGeom>
            <a:noFill/>
            <a:ln w="28575">
              <a:solidFill>
                <a:srgbClr val="99FF66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8" name="Group 79"/>
          <p:cNvGrpSpPr>
            <a:grpSpLocks/>
          </p:cNvGrpSpPr>
          <p:nvPr/>
        </p:nvGrpSpPr>
        <p:grpSpPr bwMode="auto">
          <a:xfrm>
            <a:off x="1981200" y="1905000"/>
            <a:ext cx="2286000" cy="4572000"/>
            <a:chOff x="3456" y="1056"/>
            <a:chExt cx="1440" cy="3168"/>
          </a:xfrm>
        </p:grpSpPr>
        <p:sp>
          <p:nvSpPr>
            <p:cNvPr id="53328" name="Rectangle 80"/>
            <p:cNvSpPr>
              <a:spLocks noChangeArrowheads="1"/>
            </p:cNvSpPr>
            <p:nvPr/>
          </p:nvSpPr>
          <p:spPr bwMode="auto">
            <a:xfrm>
              <a:off x="3456" y="2112"/>
              <a:ext cx="576" cy="192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29" name="Rectangle 81"/>
            <p:cNvSpPr>
              <a:spLocks noChangeArrowheads="1"/>
            </p:cNvSpPr>
            <p:nvPr/>
          </p:nvSpPr>
          <p:spPr bwMode="auto">
            <a:xfrm>
              <a:off x="4272" y="2112"/>
              <a:ext cx="576" cy="192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0" name="AutoShape 82"/>
            <p:cNvSpPr>
              <a:spLocks noChangeArrowheads="1"/>
            </p:cNvSpPr>
            <p:nvPr/>
          </p:nvSpPr>
          <p:spPr bwMode="auto">
            <a:xfrm>
              <a:off x="3552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1" name="AutoShape 83"/>
            <p:cNvSpPr>
              <a:spLocks noChangeArrowheads="1"/>
            </p:cNvSpPr>
            <p:nvPr/>
          </p:nvSpPr>
          <p:spPr bwMode="auto">
            <a:xfrm>
              <a:off x="3984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2" name="AutoShape 84"/>
            <p:cNvSpPr>
              <a:spLocks noChangeArrowheads="1"/>
            </p:cNvSpPr>
            <p:nvPr/>
          </p:nvSpPr>
          <p:spPr bwMode="auto">
            <a:xfrm>
              <a:off x="4416" y="1056"/>
              <a:ext cx="288" cy="192"/>
            </a:xfrm>
            <a:prstGeom prst="can">
              <a:avLst>
                <a:gd name="adj" fmla="val 25000"/>
              </a:avLst>
            </a:prstGeom>
            <a:solidFill>
              <a:srgbClr val="3399FF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3" name="Line 85"/>
            <p:cNvSpPr>
              <a:spLocks noChangeShapeType="1"/>
            </p:cNvSpPr>
            <p:nvPr/>
          </p:nvSpPr>
          <p:spPr bwMode="auto">
            <a:xfrm>
              <a:off x="3728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4" name="Line 86"/>
            <p:cNvSpPr>
              <a:spLocks noChangeShapeType="1"/>
            </p:cNvSpPr>
            <p:nvPr/>
          </p:nvSpPr>
          <p:spPr bwMode="auto">
            <a:xfrm flipV="1">
              <a:off x="3680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5" name="Line 87"/>
            <p:cNvSpPr>
              <a:spLocks noChangeShapeType="1"/>
            </p:cNvSpPr>
            <p:nvPr/>
          </p:nvSpPr>
          <p:spPr bwMode="auto">
            <a:xfrm>
              <a:off x="4584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6" name="Line 88"/>
            <p:cNvSpPr>
              <a:spLocks noChangeShapeType="1"/>
            </p:cNvSpPr>
            <p:nvPr/>
          </p:nvSpPr>
          <p:spPr bwMode="auto">
            <a:xfrm flipV="1">
              <a:off x="4536" y="1248"/>
              <a:ext cx="0" cy="864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7" name="Line 89"/>
            <p:cNvSpPr>
              <a:spLocks noChangeShapeType="1"/>
            </p:cNvSpPr>
            <p:nvPr/>
          </p:nvSpPr>
          <p:spPr bwMode="auto">
            <a:xfrm>
              <a:off x="4080" y="1248"/>
              <a:ext cx="0" cy="11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8" name="Line 90"/>
            <p:cNvSpPr>
              <a:spLocks noChangeShapeType="1"/>
            </p:cNvSpPr>
            <p:nvPr/>
          </p:nvSpPr>
          <p:spPr bwMode="auto">
            <a:xfrm>
              <a:off x="4176" y="1248"/>
              <a:ext cx="0" cy="1152"/>
            </a:xfrm>
            <a:prstGeom prst="line">
              <a:avLst/>
            </a:prstGeom>
            <a:noFill/>
            <a:ln w="12700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39" name="Line 91"/>
            <p:cNvSpPr>
              <a:spLocks noChangeShapeType="1"/>
            </p:cNvSpPr>
            <p:nvPr/>
          </p:nvSpPr>
          <p:spPr bwMode="auto">
            <a:xfrm>
              <a:off x="3456" y="244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0" name="Line 92"/>
            <p:cNvSpPr>
              <a:spLocks noChangeShapeType="1"/>
            </p:cNvSpPr>
            <p:nvPr/>
          </p:nvSpPr>
          <p:spPr bwMode="auto">
            <a:xfrm>
              <a:off x="4320" y="244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1" name="Freeform 93"/>
            <p:cNvSpPr>
              <a:spLocks/>
            </p:cNvSpPr>
            <p:nvPr/>
          </p:nvSpPr>
          <p:spPr bwMode="auto">
            <a:xfrm>
              <a:off x="4032" y="2448"/>
              <a:ext cx="288" cy="3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672"/>
                </a:cxn>
                <a:cxn ang="0">
                  <a:pos x="432" y="0"/>
                </a:cxn>
              </a:cxnLst>
              <a:rect l="0" t="0" r="r" b="b"/>
              <a:pathLst>
                <a:path w="432" h="672">
                  <a:moveTo>
                    <a:pt x="0" y="0"/>
                  </a:moveTo>
                  <a:cubicBezTo>
                    <a:pt x="60" y="336"/>
                    <a:pt x="120" y="672"/>
                    <a:pt x="192" y="672"/>
                  </a:cubicBezTo>
                  <a:cubicBezTo>
                    <a:pt x="264" y="672"/>
                    <a:pt x="272" y="8"/>
                    <a:pt x="432" y="0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2" name="Line 94"/>
            <p:cNvSpPr>
              <a:spLocks noChangeShapeType="1"/>
            </p:cNvSpPr>
            <p:nvPr/>
          </p:nvSpPr>
          <p:spPr bwMode="auto">
            <a:xfrm>
              <a:off x="3456" y="316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3" name="Line 95"/>
            <p:cNvSpPr>
              <a:spLocks noChangeShapeType="1"/>
            </p:cNvSpPr>
            <p:nvPr/>
          </p:nvSpPr>
          <p:spPr bwMode="auto">
            <a:xfrm>
              <a:off x="4320" y="316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4" name="Freeform 96"/>
            <p:cNvSpPr>
              <a:spLocks/>
            </p:cNvSpPr>
            <p:nvPr/>
          </p:nvSpPr>
          <p:spPr bwMode="auto">
            <a:xfrm flipH="1">
              <a:off x="4032" y="2784"/>
              <a:ext cx="288" cy="720"/>
            </a:xfrm>
            <a:custGeom>
              <a:avLst/>
              <a:gdLst/>
              <a:ahLst/>
              <a:cxnLst>
                <a:cxn ang="0">
                  <a:pos x="0" y="768"/>
                </a:cxn>
                <a:cxn ang="0">
                  <a:pos x="192" y="96"/>
                </a:cxn>
                <a:cxn ang="0">
                  <a:pos x="288" y="1344"/>
                </a:cxn>
                <a:cxn ang="0">
                  <a:pos x="528" y="768"/>
                </a:cxn>
              </a:cxnLst>
              <a:rect l="0" t="0" r="r" b="b"/>
              <a:pathLst>
                <a:path w="528" h="1456">
                  <a:moveTo>
                    <a:pt x="0" y="768"/>
                  </a:moveTo>
                  <a:cubicBezTo>
                    <a:pt x="72" y="384"/>
                    <a:pt x="144" y="0"/>
                    <a:pt x="192" y="96"/>
                  </a:cubicBezTo>
                  <a:cubicBezTo>
                    <a:pt x="240" y="192"/>
                    <a:pt x="232" y="1232"/>
                    <a:pt x="288" y="1344"/>
                  </a:cubicBezTo>
                  <a:cubicBezTo>
                    <a:pt x="344" y="1456"/>
                    <a:pt x="436" y="1112"/>
                    <a:pt x="528" y="768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5" name="Line 97"/>
            <p:cNvSpPr>
              <a:spLocks noChangeShapeType="1"/>
            </p:cNvSpPr>
            <p:nvPr/>
          </p:nvSpPr>
          <p:spPr bwMode="auto">
            <a:xfrm>
              <a:off x="3456" y="3888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6" name="Line 98"/>
            <p:cNvSpPr>
              <a:spLocks noChangeShapeType="1"/>
            </p:cNvSpPr>
            <p:nvPr/>
          </p:nvSpPr>
          <p:spPr bwMode="auto">
            <a:xfrm>
              <a:off x="4320" y="388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53347" name="Freeform 99"/>
            <p:cNvSpPr>
              <a:spLocks/>
            </p:cNvSpPr>
            <p:nvPr/>
          </p:nvSpPr>
          <p:spPr bwMode="auto">
            <a:xfrm flipH="1">
              <a:off x="4032" y="3504"/>
              <a:ext cx="288" cy="720"/>
            </a:xfrm>
            <a:custGeom>
              <a:avLst/>
              <a:gdLst/>
              <a:ahLst/>
              <a:cxnLst>
                <a:cxn ang="0">
                  <a:pos x="0" y="768"/>
                </a:cxn>
                <a:cxn ang="0">
                  <a:pos x="192" y="96"/>
                </a:cxn>
                <a:cxn ang="0">
                  <a:pos x="288" y="1344"/>
                </a:cxn>
                <a:cxn ang="0">
                  <a:pos x="528" y="768"/>
                </a:cxn>
              </a:cxnLst>
              <a:rect l="0" t="0" r="r" b="b"/>
              <a:pathLst>
                <a:path w="528" h="1456">
                  <a:moveTo>
                    <a:pt x="0" y="768"/>
                  </a:moveTo>
                  <a:cubicBezTo>
                    <a:pt x="72" y="384"/>
                    <a:pt x="144" y="0"/>
                    <a:pt x="192" y="96"/>
                  </a:cubicBezTo>
                  <a:cubicBezTo>
                    <a:pt x="240" y="192"/>
                    <a:pt x="232" y="1232"/>
                    <a:pt x="288" y="1344"/>
                  </a:cubicBezTo>
                  <a:cubicBezTo>
                    <a:pt x="344" y="1456"/>
                    <a:pt x="436" y="1112"/>
                    <a:pt x="528" y="768"/>
                  </a:cubicBez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9" name="Group 100"/>
            <p:cNvGrpSpPr>
              <a:grpSpLocks/>
            </p:cNvGrpSpPr>
            <p:nvPr/>
          </p:nvGrpSpPr>
          <p:grpSpPr bwMode="auto">
            <a:xfrm>
              <a:off x="3456" y="3696"/>
              <a:ext cx="1440" cy="384"/>
              <a:chOff x="2496" y="3696"/>
              <a:chExt cx="2400" cy="384"/>
            </a:xfrm>
          </p:grpSpPr>
          <p:sp>
            <p:nvSpPr>
              <p:cNvPr id="53349" name="Line 101"/>
              <p:cNvSpPr>
                <a:spLocks noChangeShapeType="1"/>
              </p:cNvSpPr>
              <p:nvPr/>
            </p:nvSpPr>
            <p:spPr bwMode="auto">
              <a:xfrm>
                <a:off x="2496" y="3696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50" name="Line 102"/>
              <p:cNvSpPr>
                <a:spLocks noChangeShapeType="1"/>
              </p:cNvSpPr>
              <p:nvPr/>
            </p:nvSpPr>
            <p:spPr bwMode="auto">
              <a:xfrm>
                <a:off x="2496" y="3888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53351" name="Line 103"/>
              <p:cNvSpPr>
                <a:spLocks noChangeShapeType="1"/>
              </p:cNvSpPr>
              <p:nvPr/>
            </p:nvSpPr>
            <p:spPr bwMode="auto">
              <a:xfrm>
                <a:off x="2496" y="4080"/>
                <a:ext cx="2400" cy="0"/>
              </a:xfrm>
              <a:prstGeom prst="line">
                <a:avLst/>
              </a:prstGeom>
              <a:noFill/>
              <a:ln w="28575">
                <a:solidFill>
                  <a:srgbClr val="99FF66"/>
                </a:solidFill>
                <a:round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53352" name="AutoShape 104"/>
          <p:cNvSpPr>
            <a:spLocks noChangeArrowheads="1"/>
          </p:cNvSpPr>
          <p:nvPr/>
        </p:nvSpPr>
        <p:spPr bwMode="auto">
          <a:xfrm>
            <a:off x="838200" y="4098925"/>
            <a:ext cx="609600" cy="276225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3353" name="AutoShape 105"/>
          <p:cNvSpPr>
            <a:spLocks noChangeArrowheads="1"/>
          </p:cNvSpPr>
          <p:nvPr/>
        </p:nvSpPr>
        <p:spPr bwMode="auto">
          <a:xfrm>
            <a:off x="838200" y="5318125"/>
            <a:ext cx="609600" cy="276225"/>
          </a:xfrm>
          <a:prstGeom prst="downArrow">
            <a:avLst>
              <a:gd name="adj1" fmla="val 50000"/>
              <a:gd name="adj2" fmla="val 25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53354" name="Text Box 106"/>
          <p:cNvSpPr txBox="1">
            <a:spLocks noChangeArrowheads="1"/>
          </p:cNvSpPr>
          <p:nvPr/>
        </p:nvSpPr>
        <p:spPr bwMode="auto">
          <a:xfrm>
            <a:off x="857250" y="4678363"/>
            <a:ext cx="666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Filter </a:t>
            </a:r>
          </a:p>
        </p:txBody>
      </p:sp>
      <p:sp>
        <p:nvSpPr>
          <p:cNvPr id="53355" name="Text Box 107"/>
          <p:cNvSpPr txBox="1">
            <a:spLocks noChangeArrowheads="1"/>
          </p:cNvSpPr>
          <p:nvPr/>
        </p:nvSpPr>
        <p:spPr bwMode="auto">
          <a:xfrm>
            <a:off x="381000" y="5821363"/>
            <a:ext cx="15970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/>
              <a:t>Threshold </a:t>
            </a:r>
            <a:r>
              <a:rPr lang="ko-KR" altLang="en-US" sz="1600" b="1"/>
              <a:t>설정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D_KO_GlobalCom2_KGUILD016[1]">
  <a:themeElements>
    <a:clrScheme name="GD_KO_GlobalCom2_KGUILD016[1] 1">
      <a:dk1>
        <a:srgbClr val="000000"/>
      </a:dk1>
      <a:lt1>
        <a:srgbClr val="5F5F5F"/>
      </a:lt1>
      <a:dk2>
        <a:srgbClr val="063B72"/>
      </a:dk2>
      <a:lt2>
        <a:srgbClr val="CCECFF"/>
      </a:lt2>
      <a:accent1>
        <a:srgbClr val="62C1D4"/>
      </a:accent1>
      <a:accent2>
        <a:srgbClr val="0076EC"/>
      </a:accent2>
      <a:accent3>
        <a:srgbClr val="AAAFBC"/>
      </a:accent3>
      <a:accent4>
        <a:srgbClr val="505050"/>
      </a:accent4>
      <a:accent5>
        <a:srgbClr val="B7DDE6"/>
      </a:accent5>
      <a:accent6>
        <a:srgbClr val="006AD6"/>
      </a:accent6>
      <a:hlink>
        <a:srgbClr val="00B485"/>
      </a:hlink>
      <a:folHlink>
        <a:srgbClr val="996633"/>
      </a:folHlink>
    </a:clrScheme>
    <a:fontScheme name="GD_KO_GlobalCom2_KGUILD016[1]">
      <a:majorFont>
        <a:latin typeface="Arial"/>
        <a:ea typeface="돋움체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굴림" pitchFamily="50" charset="-127"/>
          </a:defRPr>
        </a:defPPr>
      </a:lstStyle>
    </a:lnDef>
  </a:objectDefaults>
  <a:extraClrSchemeLst>
    <a:extraClrScheme>
      <a:clrScheme name="GD_KO_GlobalCom2_KGUILD016[1] 1">
        <a:dk1>
          <a:srgbClr val="000000"/>
        </a:dk1>
        <a:lt1>
          <a:srgbClr val="5F5F5F"/>
        </a:lt1>
        <a:dk2>
          <a:srgbClr val="063B72"/>
        </a:dk2>
        <a:lt2>
          <a:srgbClr val="CCECFF"/>
        </a:lt2>
        <a:accent1>
          <a:srgbClr val="62C1D4"/>
        </a:accent1>
        <a:accent2>
          <a:srgbClr val="0076EC"/>
        </a:accent2>
        <a:accent3>
          <a:srgbClr val="AAAFBC"/>
        </a:accent3>
        <a:accent4>
          <a:srgbClr val="505050"/>
        </a:accent4>
        <a:accent5>
          <a:srgbClr val="B7DDE6"/>
        </a:accent5>
        <a:accent6>
          <a:srgbClr val="006AD6"/>
        </a:accent6>
        <a:hlink>
          <a:srgbClr val="00B485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2">
        <a:dk1>
          <a:srgbClr val="000000"/>
        </a:dk1>
        <a:lt1>
          <a:srgbClr val="4D4D4D"/>
        </a:lt1>
        <a:dk2>
          <a:srgbClr val="663300"/>
        </a:dk2>
        <a:lt2>
          <a:srgbClr val="FFCC66"/>
        </a:lt2>
        <a:accent1>
          <a:srgbClr val="E47200"/>
        </a:accent1>
        <a:accent2>
          <a:srgbClr val="959200"/>
        </a:accent2>
        <a:accent3>
          <a:srgbClr val="B8ADAA"/>
        </a:accent3>
        <a:accent4>
          <a:srgbClr val="404040"/>
        </a:accent4>
        <a:accent5>
          <a:srgbClr val="EFBCAA"/>
        </a:accent5>
        <a:accent6>
          <a:srgbClr val="878400"/>
        </a:accent6>
        <a:hlink>
          <a:srgbClr val="83AECF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_KO_GlobalCom2_KGUILD016[1] 3">
        <a:dk1>
          <a:srgbClr val="000000"/>
        </a:dk1>
        <a:lt1>
          <a:srgbClr val="777777"/>
        </a:lt1>
        <a:dk2>
          <a:srgbClr val="006666"/>
        </a:dk2>
        <a:lt2>
          <a:srgbClr val="DBFDD1"/>
        </a:lt2>
        <a:accent1>
          <a:srgbClr val="79C35F"/>
        </a:accent1>
        <a:accent2>
          <a:srgbClr val="24463A"/>
        </a:accent2>
        <a:accent3>
          <a:srgbClr val="AAB8B8"/>
        </a:accent3>
        <a:accent4>
          <a:srgbClr val="656565"/>
        </a:accent4>
        <a:accent5>
          <a:srgbClr val="BEDEB6"/>
        </a:accent5>
        <a:accent6>
          <a:srgbClr val="203F34"/>
        </a:accent6>
        <a:hlink>
          <a:srgbClr val="43C4C7"/>
        </a:hlink>
        <a:folHlink>
          <a:srgbClr val="94004A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Settings\안상균\Local Settings\Temporary Internet Files\Content.IE5\0PA7GPY3\GD_KO_GlobalCom2_KGUILD016[1].pot</Template>
  <TotalTime>12330</TotalTime>
  <Words>1322</Words>
  <Application>Microsoft Office PowerPoint</Application>
  <PresentationFormat>화면 슬라이드 쇼(4:3)</PresentationFormat>
  <Paragraphs>418</Paragraphs>
  <Slides>32</Slides>
  <Notes>2</Notes>
  <HiddenSlides>0</HiddenSlides>
  <MMClips>1</MMClips>
  <ScaleCrop>false</ScaleCrop>
  <HeadingPairs>
    <vt:vector size="8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48" baseType="lpstr">
      <vt:lpstr>굴림</vt:lpstr>
      <vt:lpstr>Arial</vt:lpstr>
      <vt:lpstr>맑은 고딕</vt:lpstr>
      <vt:lpstr>Wingdings</vt:lpstr>
      <vt:lpstr>Verdana</vt:lpstr>
      <vt:lpstr>Times New Roman</vt:lpstr>
      <vt:lpstr>돋움체</vt:lpstr>
      <vt:lpstr>Arial Black</vt:lpstr>
      <vt:lpstr>Swiss 721 SWA</vt:lpstr>
      <vt:lpstr>굴림체</vt:lpstr>
      <vt:lpstr>한컴바탕</vt:lpstr>
      <vt:lpstr>삼성 고딕체</vt:lpstr>
      <vt:lpstr>Arial Unicode MS</vt:lpstr>
      <vt:lpstr>GD_KO_GlobalCom2_KGUILD016[1]</vt:lpstr>
      <vt:lpstr>디자인 사용자 지정</vt:lpstr>
      <vt:lpstr>Origin Graph</vt:lpstr>
      <vt:lpstr>슬라이드 1</vt:lpstr>
      <vt:lpstr>1. Inspection System</vt:lpstr>
      <vt:lpstr>2. Camera</vt:lpstr>
      <vt:lpstr>2. Camera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</vt:vector>
  </TitlesOfParts>
  <Company>VTEK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안상균</dc:creator>
  <cp:lastModifiedBy>chlee</cp:lastModifiedBy>
  <cp:revision>270</cp:revision>
  <cp:lastPrinted>2000-01-31T08:46:34Z</cp:lastPrinted>
  <dcterms:created xsi:type="dcterms:W3CDTF">2003-06-03T12:31:12Z</dcterms:created>
  <dcterms:modified xsi:type="dcterms:W3CDTF">2015-09-07T02:46:28Z</dcterms:modified>
</cp:coreProperties>
</file>