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38" r:id="rId2"/>
  </p:sldMasterIdLst>
  <p:notesMasterIdLst>
    <p:notesMasterId r:id="rId17"/>
  </p:notesMasterIdLst>
  <p:handoutMasterIdLst>
    <p:handoutMasterId r:id="rId18"/>
  </p:handoutMasterIdLst>
  <p:sldIdLst>
    <p:sldId id="266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661525"/>
  <p:embeddedFontLst>
    <p:embeddedFont>
      <p:font typeface="맑은 고딕" pitchFamily="50" charset="-127"/>
      <p:regular r:id="rId19"/>
      <p:bold r:id="rId20"/>
    </p:embeddedFont>
    <p:embeddedFont>
      <p:font typeface="Verdana" pitchFamily="34" charset="0"/>
      <p:regular r:id="rId21"/>
      <p:bold r:id="rId22"/>
      <p:italic r:id="rId23"/>
      <p:boldItalic r:id="rId24"/>
    </p:embeddedFont>
    <p:embeddedFont>
      <p:font typeface="새굴림" pitchFamily="18" charset="-127"/>
      <p:regular r:id="rId25"/>
    </p:embeddedFont>
    <p:embeddedFont>
      <p:font typeface="Arial Black" pitchFamily="34" charset="0"/>
      <p:bold r:id="rId26"/>
    </p:embeddedFont>
    <p:embeddedFont>
      <p:font typeface="Arial Unicode MS" pitchFamily="50" charset="-127"/>
      <p:regular r:id="rId27"/>
    </p:embeddedFont>
  </p:embeddedFontLst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FF"/>
    <a:srgbClr val="808080"/>
    <a:srgbClr val="CC9900"/>
    <a:srgbClr val="000000"/>
    <a:srgbClr val="B2B2B2"/>
    <a:srgbClr val="003300"/>
    <a:srgbClr val="003399"/>
    <a:srgbClr val="0066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08" autoAdjust="0"/>
    <p:restoredTop sz="93404" autoAdjust="0"/>
  </p:normalViewPr>
  <p:slideViewPr>
    <p:cSldViewPr snapToGrid="0"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325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325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fld id="{98BF1BCE-1D1B-44CF-90DA-66B09CBAA0C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8675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14413" y="727075"/>
            <a:ext cx="4829175" cy="362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6648" y="4587239"/>
            <a:ext cx="5024704" cy="434746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325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325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fld id="{58A688F3-A3B3-4A09-901A-3CB4E29C54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9643"/>
            <a:fld id="{8A7EC5CC-AC5F-4932-82E2-1513C9283788}" type="slidenum">
              <a:rPr lang="ko-KR" altLang="en-US" smtClean="0"/>
              <a:pPr defTabSz="919643"/>
              <a:t>1</a:t>
            </a:fld>
            <a:endParaRPr lang="en-US" altLang="ko-KR" dirty="0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6" descr="장비사진 2"/>
          <p:cNvPicPr>
            <a:picLocks noChangeAspect="1" noChangeArrowheads="1"/>
          </p:cNvPicPr>
          <p:nvPr userDrawn="1"/>
        </p:nvPicPr>
        <p:blipFill>
          <a:blip r:embed="rId2" cstate="print">
            <a:lum bright="36000" contrast="-24000"/>
          </a:blip>
          <a:srcRect/>
          <a:stretch>
            <a:fillRect/>
          </a:stretch>
        </p:blipFill>
        <p:spPr bwMode="auto">
          <a:xfrm>
            <a:off x="0" y="1828800"/>
            <a:ext cx="9144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07"/>
          <p:cNvSpPr txBox="1">
            <a:spLocks noChangeArrowheads="1"/>
          </p:cNvSpPr>
          <p:nvPr userDrawn="1"/>
        </p:nvSpPr>
        <p:spPr bwMode="auto">
          <a:xfrm>
            <a:off x="896293" y="3286408"/>
            <a:ext cx="7740713" cy="40011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2000" spc="600" dirty="0"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삼성 고딕체" pitchFamily="18" charset="-127"/>
                <a:ea typeface="삼성 고딕체" pitchFamily="18" charset="-127"/>
              </a:rPr>
              <a:t>Automatic Optical Inspection System</a:t>
            </a:r>
            <a:endParaRPr lang="ko-KR" altLang="en-US" sz="2000" spc="600" dirty="0">
              <a:solidFill>
                <a:srgbClr val="FFFFFF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삼성 고딕체" pitchFamily="18" charset="-127"/>
              <a:ea typeface="삼성 고딕체" pitchFamily="18" charset="-127"/>
            </a:endParaRPr>
          </a:p>
        </p:txBody>
      </p:sp>
      <p:pic>
        <p:nvPicPr>
          <p:cNvPr id="6" name="Picture 1033" descr="Signature(한글세로)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2256" y="5256213"/>
            <a:ext cx="1792288" cy="99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0" y="895350"/>
            <a:ext cx="9144000" cy="609600"/>
          </a:xfrm>
          <a:effectLst/>
        </p:spPr>
        <p:txBody>
          <a:bodyPr/>
          <a:lstStyle>
            <a:lvl1pPr>
              <a:defRPr>
                <a:solidFill>
                  <a:srgbClr val="0000FF"/>
                </a:solidFill>
                <a:latin typeface="Verdana" pitchFamily="34" charset="0"/>
                <a:ea typeface="Arial Unicode MS" pitchFamily="50" charset="-127"/>
                <a:cs typeface="Arial Unicode MS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5124450"/>
            <a:ext cx="9144000" cy="609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>
                <a:solidFill>
                  <a:srgbClr val="0000FF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 bwMode="black">
          <a:xfrm>
            <a:off x="5943600" y="61722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tx2"/>
                </a:solidFill>
                <a:latin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pic>
        <p:nvPicPr>
          <p:cNvPr id="8" name="Picture 2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3906" y="5898035"/>
            <a:ext cx="3295650" cy="40005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E70D9-412B-45C0-8A3F-54C4736C411C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BC028-A541-4DC0-9373-636DA4EC0B2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F16B6-0FE4-4C35-BAB5-5BB67346648F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07BE8-A575-4CB9-BC2C-99425A6CD8A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6725" y="981075"/>
            <a:ext cx="4094163" cy="532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13288" y="981075"/>
            <a:ext cx="4095750" cy="532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97765-0C25-4EC0-BA5B-9ABAAF28029A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F973B7-CED0-4478-828B-D7CC7AF900C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081E4-775D-422D-9ECA-CA4C480E48B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76380-65A0-4CD1-986D-6250E02865E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1083C-1609-4740-9A6A-78386EDFDF6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79D94-4FD2-4537-80C3-209782A051F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1F664-8DB4-451D-B1B1-84F4E6654BE3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3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BE8CA-B072-420E-A257-EC3537E4FA11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1B66B-E049-48C2-B9C2-34D6465F82B2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7A572-7654-4F70-A2E7-FB41A8DED02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6BB99-7B7B-4FF2-BE2F-EF36DFB3B9B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3531F-3B3A-4365-9346-6A3C60489FA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17C14-3573-4E6A-9D29-38E5DF362DDF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94A02-27DA-4888-90B4-3E86B9DC84D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975475" y="0"/>
            <a:ext cx="2168525" cy="63023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66725" y="0"/>
            <a:ext cx="6356350" cy="63023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0CBBB-2D6D-4EF4-9A34-C773736B0921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32C9F-995D-4AC8-87E6-F0EC4B97AF3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66725" y="981075"/>
            <a:ext cx="4094163" cy="5321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13288" y="981075"/>
            <a:ext cx="4095750" cy="5321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87DB2-AB4C-45D9-81B9-81EAF7D399E8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DC4C9-127C-4B32-8CE4-75E220F4B5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66725" y="981075"/>
            <a:ext cx="8342313" cy="5321300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B3658-FCD5-477A-B24D-CC0BAD9E60A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935D9-E1D1-4890-B410-74D3C31CEA7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6725" y="981075"/>
            <a:ext cx="4094163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713288" y="981075"/>
            <a:ext cx="4095750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6725" y="3717925"/>
            <a:ext cx="4094163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3288" y="3717925"/>
            <a:ext cx="4095750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B36A9-6B20-4965-93CC-A20F4D270E4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75E20-A5F8-470E-9401-F427A9B0717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Signature(한글가로)"/>
          <p:cNvPicPr>
            <a:picLocks noChangeAspect="1" noChangeArrowheads="1"/>
          </p:cNvPicPr>
          <p:nvPr userDrawn="1"/>
        </p:nvPicPr>
        <p:blipFill>
          <a:blip r:embed="rId16" cstate="print">
            <a:lum contrast="42000"/>
          </a:blip>
          <a:srcRect/>
          <a:stretch>
            <a:fillRect/>
          </a:stretch>
        </p:blipFill>
        <p:spPr bwMode="auto">
          <a:xfrm>
            <a:off x="65903" y="82378"/>
            <a:ext cx="2430162" cy="56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31"/>
          <p:cNvPicPr>
            <a:picLocks noChangeAspect="1" noChangeArrowheads="1"/>
          </p:cNvPicPr>
          <p:nvPr userDrawn="1"/>
        </p:nvPicPr>
        <p:blipFill>
          <a:blip r:embed="rId17" cstate="print">
            <a:lum bright="10000" contrast="10000"/>
          </a:blip>
          <a:srcRect l="20155" t="14705"/>
          <a:stretch>
            <a:fillRect/>
          </a:stretch>
        </p:blipFill>
        <p:spPr bwMode="auto">
          <a:xfrm>
            <a:off x="0" y="809625"/>
            <a:ext cx="9144000" cy="6048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307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6725" y="981075"/>
            <a:ext cx="8342313" cy="53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quarter" idx="2"/>
          </p:nvPr>
        </p:nvSpPr>
        <p:spPr bwMode="black">
          <a:xfrm>
            <a:off x="177800" y="6537325"/>
            <a:ext cx="19050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+mn-lt"/>
                <a:ea typeface="+mj-ea"/>
              </a:defRPr>
            </a:lvl1pPr>
          </a:lstStyle>
          <a:p>
            <a:pPr>
              <a:defRPr/>
            </a:pPr>
            <a:fld id="{C2C011D8-5906-41D4-BC0A-0B0364FCEF8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8021638" y="6421438"/>
            <a:ext cx="9144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Arial Black" pitchFamily="34" charset="0"/>
                <a:ea typeface="+mj-ea"/>
              </a:defRPr>
            </a:lvl1pPr>
          </a:lstStyle>
          <a:p>
            <a:pPr>
              <a:defRPr/>
            </a:pPr>
            <a:fld id="{7112CD44-4479-48A2-9AD5-11B206D72B0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3078" name="Picture 35"/>
          <p:cNvPicPr>
            <a:picLocks noChangeAspect="1" noChangeArrowheads="1"/>
          </p:cNvPicPr>
          <p:nvPr userDrawn="1"/>
        </p:nvPicPr>
        <p:blipFill>
          <a:blip r:embed="rId18" cstate="print">
            <a:lum bright="48000" contrast="52000"/>
          </a:blip>
          <a:srcRect/>
          <a:stretch>
            <a:fillRect/>
          </a:stretch>
        </p:blipFill>
        <p:spPr bwMode="auto">
          <a:xfrm>
            <a:off x="1309817" y="0"/>
            <a:ext cx="7834184" cy="7493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09816" y="0"/>
            <a:ext cx="7834184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chemeClr val="bg2">
                <a:alpha val="50000"/>
              </a:schemeClr>
            </a:outerShdw>
          </a:effec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   </a:t>
            </a:r>
            <a:endParaRPr lang="en-US" altLang="ko-KR" dirty="0" smtClean="0"/>
          </a:p>
        </p:txBody>
      </p:sp>
      <p:pic>
        <p:nvPicPr>
          <p:cNvPr id="9" name="Picture 27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847071" y="6515874"/>
            <a:ext cx="1631092" cy="342126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7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</p:sldLayoutIdLst>
  <p:hf hdr="0" ftr="0"/>
  <p:txStyles>
    <p:titleStyle>
      <a:lvl1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2pPr>
      <a:lvl3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3pPr>
      <a:lvl4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4pPr>
      <a:lvl5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5pPr>
      <a:lvl6pPr marL="4572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6pPr>
      <a:lvl7pPr marL="9144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7pPr>
      <a:lvl8pPr marL="13716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8pPr>
      <a:lvl9pPr marL="18288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bg1"/>
        </a:buClr>
        <a:buFont typeface="Wingdings" pitchFamily="2" charset="2"/>
        <a:buChar char="§"/>
        <a:defRPr kumimoji="1" sz="20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kumimoji="1" sz="1600">
          <a:solidFill>
            <a:srgbClr val="000099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bg2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sishome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osistechnology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076700"/>
            <a:ext cx="9144000" cy="817563"/>
          </a:xfrm>
          <a:noFill/>
        </p:spPr>
        <p:txBody>
          <a:bodyPr lIns="91440" tIns="45720" rIns="91440" bIns="45720"/>
          <a:lstStyle/>
          <a:p>
            <a:pPr eaLnBrk="1" hangingPunct="1"/>
            <a:r>
              <a:rPr lang="en-US" altLang="ko-KR" sz="1800" b="1" dirty="0" smtClean="0">
                <a:solidFill>
                  <a:schemeClr val="bg2"/>
                </a:solidFill>
                <a:hlinkClick r:id="rId3"/>
              </a:rPr>
              <a:t>www.posishome</a:t>
            </a:r>
            <a:r>
              <a:rPr lang="ko-KR" altLang="en-US" sz="1800" b="1" dirty="0" smtClean="0">
                <a:solidFill>
                  <a:schemeClr val="bg2"/>
                </a:solidFill>
                <a:hlinkClick r:id="rId3"/>
              </a:rPr>
              <a:t>.</a:t>
            </a:r>
            <a:r>
              <a:rPr lang="en-US" altLang="ko-KR" sz="1800" b="1" dirty="0" smtClean="0">
                <a:solidFill>
                  <a:schemeClr val="bg2"/>
                </a:solidFill>
                <a:hlinkClick r:id="rId3"/>
              </a:rPr>
              <a:t>co.kr</a:t>
            </a:r>
            <a:endParaRPr lang="en-US" altLang="ko-KR" sz="1800" b="1" dirty="0" smtClean="0">
              <a:solidFill>
                <a:schemeClr val="bg2"/>
              </a:solidFill>
            </a:endParaRPr>
          </a:p>
          <a:p>
            <a:pPr eaLnBrk="1" hangingPunct="1"/>
            <a:r>
              <a:rPr lang="en-US" altLang="ko-KR" sz="1800" b="1" dirty="0" smtClean="0">
                <a:solidFill>
                  <a:schemeClr val="bg2"/>
                </a:solidFill>
                <a:hlinkClick r:id="rId4"/>
              </a:rPr>
              <a:t>www.posistechnology.com</a:t>
            </a:r>
            <a:endParaRPr lang="en-US" altLang="ko-KR" sz="1800" b="1" dirty="0" smtClean="0">
              <a:solidFill>
                <a:schemeClr val="bg2"/>
              </a:solidFill>
            </a:endParaRPr>
          </a:p>
          <a:p>
            <a:pPr eaLnBrk="1" hangingPunct="1"/>
            <a:endParaRPr lang="ko-KR" altLang="en-US" sz="1800" b="1" dirty="0" smtClean="0">
              <a:solidFill>
                <a:schemeClr val="bg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8408" y="491256"/>
            <a:ext cx="8264769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6000" b="1" i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Posis</a:t>
            </a:r>
            <a:r>
              <a:rPr lang="en-US" altLang="ko-KR" sz="6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 Technology</a:t>
            </a:r>
            <a:endParaRPr lang="ko-KR" altLang="en-US" sz="6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1828800" y="1346091"/>
            <a:ext cx="42191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Machine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ko-K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Vision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의 이해</a:t>
            </a:r>
            <a:endParaRPr lang="en-US" altLang="ko-KR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149225" y="1117102"/>
            <a:ext cx="8797601" cy="440120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altLang="ko-KR" sz="2000" b="1" dirty="0"/>
          </a:p>
          <a:p>
            <a:r>
              <a:rPr lang="en-US" altLang="ko-KR" sz="2000" b="1" dirty="0"/>
              <a:t>   </a:t>
            </a:r>
            <a:r>
              <a:rPr lang="ko-KR" altLang="en-US" sz="2000" b="1" dirty="0"/>
              <a:t>머신 </a:t>
            </a:r>
            <a:r>
              <a:rPr lang="ko-KR" altLang="en-US" sz="2000" b="1" dirty="0" err="1"/>
              <a:t>비젼</a:t>
            </a:r>
            <a:r>
              <a:rPr lang="en-US" altLang="ko-KR" sz="2000" b="1" dirty="0"/>
              <a:t>(machine vision)</a:t>
            </a:r>
            <a:r>
              <a:rPr lang="ko-KR" altLang="en-US" sz="2000" b="1" dirty="0"/>
              <a:t>이란 인간의 시각기능에 대한 기계의 인공적 시각</a:t>
            </a:r>
          </a:p>
          <a:p>
            <a:r>
              <a:rPr lang="ko-KR" altLang="en-US" sz="2000" b="1" dirty="0"/>
              <a:t>기능이라는 의미에서 사용된다</a:t>
            </a:r>
            <a:r>
              <a:rPr lang="en-US" altLang="ko-KR" sz="2000" b="1" dirty="0"/>
              <a:t>. </a:t>
            </a:r>
            <a:r>
              <a:rPr lang="ko-KR" altLang="en-US" sz="2000" b="1" dirty="0"/>
              <a:t>즉</a:t>
            </a:r>
            <a:r>
              <a:rPr lang="en-US" altLang="ko-KR" sz="2000" b="1" dirty="0"/>
              <a:t>, </a:t>
            </a:r>
            <a:r>
              <a:rPr lang="ko-KR" altLang="en-US" sz="2000" b="1" dirty="0">
                <a:solidFill>
                  <a:schemeClr val="accent2"/>
                </a:solidFill>
              </a:rPr>
              <a:t>기계에 인공의 시각과 이미지의 처리</a:t>
            </a:r>
            <a:r>
              <a:rPr lang="en-US" altLang="ko-KR" sz="2000" b="1" dirty="0">
                <a:solidFill>
                  <a:schemeClr val="accent2"/>
                </a:solidFill>
              </a:rPr>
              <a:t>, </a:t>
            </a:r>
            <a:r>
              <a:rPr lang="ko-KR" altLang="en-US" sz="2000" b="1" dirty="0">
                <a:solidFill>
                  <a:schemeClr val="accent2"/>
                </a:solidFill>
              </a:rPr>
              <a:t>해석</a:t>
            </a:r>
          </a:p>
          <a:p>
            <a:r>
              <a:rPr lang="en-US" altLang="ko-KR" sz="2000" b="1" dirty="0">
                <a:solidFill>
                  <a:schemeClr val="accent2"/>
                </a:solidFill>
              </a:rPr>
              <a:t>, </a:t>
            </a:r>
            <a:r>
              <a:rPr lang="ko-KR" altLang="en-US" sz="2000" b="1" dirty="0">
                <a:solidFill>
                  <a:schemeClr val="accent2"/>
                </a:solidFill>
              </a:rPr>
              <a:t>이해기능을 부가한 것이다</a:t>
            </a:r>
            <a:r>
              <a:rPr lang="en-US" altLang="ko-KR" sz="2000" b="1" dirty="0">
                <a:solidFill>
                  <a:schemeClr val="accent2"/>
                </a:solidFill>
              </a:rPr>
              <a:t>.</a:t>
            </a:r>
          </a:p>
          <a:p>
            <a:endParaRPr lang="en-US" altLang="ko-KR" sz="2000" b="1" dirty="0">
              <a:solidFill>
                <a:schemeClr val="accent2"/>
              </a:solidFill>
            </a:endParaRPr>
          </a:p>
          <a:p>
            <a:r>
              <a:rPr lang="en-US" altLang="ko-KR" sz="2000" b="1" dirty="0"/>
              <a:t>   </a:t>
            </a:r>
            <a:r>
              <a:rPr lang="ko-KR" altLang="en-US" sz="2000" b="1" dirty="0"/>
              <a:t>인간은 눈을 통해 시각정보를 수집하고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대뇌에서 이를 처리 손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혹은 신체의</a:t>
            </a:r>
          </a:p>
          <a:p>
            <a:r>
              <a:rPr lang="ko-KR" altLang="en-US" sz="2000" b="1" dirty="0"/>
              <a:t>다른 부분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을 이용해 작업을 수행한다</a:t>
            </a:r>
            <a:r>
              <a:rPr lang="en-US" altLang="ko-KR" sz="2000" b="1" dirty="0"/>
              <a:t>. </a:t>
            </a:r>
            <a:r>
              <a:rPr lang="ko-KR" altLang="en-US" sz="2000" b="1" dirty="0"/>
              <a:t>이러한 작업은 시각에 의존하는 제품의</a:t>
            </a:r>
          </a:p>
          <a:p>
            <a:r>
              <a:rPr lang="ko-KR" altLang="en-US" sz="2000" b="1" dirty="0"/>
              <a:t>검사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선별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측정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인식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조립 등 다양한 분야에 걸쳐 이루어지고 있다</a:t>
            </a:r>
            <a:r>
              <a:rPr lang="en-US" altLang="ko-KR" sz="2000" b="1" dirty="0"/>
              <a:t>.</a:t>
            </a:r>
          </a:p>
          <a:p>
            <a:r>
              <a:rPr lang="en-US" altLang="ko-KR" sz="2000" b="1" dirty="0"/>
              <a:t>   </a:t>
            </a:r>
            <a:r>
              <a:rPr lang="ko-KR" altLang="en-US" sz="2000" b="1" dirty="0"/>
              <a:t>이와 같은 눈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대뇌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손으로 구성된 인간의 시각기능</a:t>
            </a:r>
            <a:r>
              <a:rPr lang="en-US" altLang="ko-KR" sz="2000" b="1" dirty="0"/>
              <a:t>(Human Vision)</a:t>
            </a:r>
            <a:r>
              <a:rPr lang="ko-KR" altLang="en-US" sz="2000" b="1" dirty="0"/>
              <a:t>에 대해</a:t>
            </a:r>
          </a:p>
          <a:p>
            <a:r>
              <a:rPr lang="ko-KR" altLang="en-US" sz="2000" b="1" dirty="0" err="1"/>
              <a:t>머신비젼은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CCD camera</a:t>
            </a:r>
            <a:r>
              <a:rPr lang="ko-KR" altLang="en-US" sz="2000" b="1" dirty="0"/>
              <a:t>등을 이용해 화상정보를 수집하고 컴퓨터를 이용하여</a:t>
            </a:r>
          </a:p>
          <a:p>
            <a:r>
              <a:rPr lang="ko-KR" altLang="en-US" sz="2000" b="1" dirty="0"/>
              <a:t>화상의 내용을 해석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로봇 등을 이용하여 상기한 작업들을 수행하게 된다</a:t>
            </a:r>
            <a:r>
              <a:rPr lang="en-US" altLang="ko-KR" sz="2000" b="1" dirty="0"/>
              <a:t>. </a:t>
            </a:r>
          </a:p>
          <a:p>
            <a:r>
              <a:rPr lang="en-US" altLang="ko-KR" sz="2000" b="1" dirty="0"/>
              <a:t>   </a:t>
            </a:r>
            <a:r>
              <a:rPr lang="ko-KR" altLang="en-US" sz="2000" b="1" dirty="0" err="1"/>
              <a:t>머신비젼의</a:t>
            </a:r>
            <a:r>
              <a:rPr lang="ko-KR" altLang="en-US" sz="2000" b="1" dirty="0"/>
              <a:t> 경우 다양한 조명과 조명방법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이미지 </a:t>
            </a:r>
            <a:r>
              <a:rPr lang="ko-KR" altLang="en-US" sz="2000" b="1" dirty="0" err="1"/>
              <a:t>프로세싱을</a:t>
            </a:r>
            <a:r>
              <a:rPr lang="ko-KR" altLang="en-US" sz="2000" b="1" dirty="0"/>
              <a:t> 통해 인간이 </a:t>
            </a:r>
          </a:p>
          <a:p>
            <a:r>
              <a:rPr lang="ko-KR" altLang="en-US" sz="2000" b="1" dirty="0"/>
              <a:t>감지할 수 없는 영역의 정보 수집이 가능하여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인간보다 신속하고 안정적인 </a:t>
            </a:r>
          </a:p>
          <a:p>
            <a:r>
              <a:rPr lang="ko-KR" altLang="en-US" sz="2000" b="1" dirty="0"/>
              <a:t>작업과 이의 제의가 가능하다</a:t>
            </a:r>
            <a:r>
              <a:rPr lang="en-US" altLang="ko-KR" sz="2000" b="1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90546" y="158262"/>
            <a:ext cx="2909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FF00"/>
                </a:solidFill>
              </a:rPr>
              <a:t>Machine</a:t>
            </a:r>
            <a:r>
              <a:rPr lang="ko-KR" altLang="en-US" sz="3200" b="1" dirty="0" smtClean="0">
                <a:solidFill>
                  <a:srgbClr val="FFFF00"/>
                </a:solidFill>
              </a:rPr>
              <a:t> </a:t>
            </a:r>
            <a:r>
              <a:rPr lang="en-US" altLang="ko-KR" sz="3200" b="1" dirty="0" smtClean="0">
                <a:solidFill>
                  <a:srgbClr val="FFFF00"/>
                </a:solidFill>
              </a:rPr>
              <a:t>Vision</a:t>
            </a:r>
            <a:endParaRPr lang="ko-KR" alt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C:\Documents and Settings\홍선주1\My Documents\My Pictures\EyeDiagra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1828800"/>
            <a:ext cx="4343400" cy="3557588"/>
          </a:xfrm>
          <a:prstGeom prst="rect">
            <a:avLst/>
          </a:prstGeom>
          <a:noFill/>
        </p:spPr>
      </p:pic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1066800" y="990600"/>
            <a:ext cx="1343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# </a:t>
            </a:r>
            <a:r>
              <a:rPr lang="ko-KR" altLang="en-US" b="1"/>
              <a:t>눈</a:t>
            </a:r>
            <a:r>
              <a:rPr lang="en-US" altLang="ko-KR" b="1"/>
              <a:t>(eye)</a:t>
            </a:r>
          </a:p>
        </p:txBody>
      </p:sp>
      <p:pic>
        <p:nvPicPr>
          <p:cNvPr id="90119" name="Picture 7" descr="C:\Documents and Settings\홍선주1\My Documents\My Pictures\glossaryeye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676400"/>
            <a:ext cx="3429000" cy="3386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1216025"/>
            <a:ext cx="54102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752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1981200"/>
            <a:ext cx="4343400" cy="2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1066800" y="990600"/>
            <a:ext cx="64214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# Camera(Machine Vision</a:t>
            </a:r>
            <a:r>
              <a:rPr lang="ko-KR" altLang="en-US" b="1"/>
              <a:t>용</a:t>
            </a:r>
            <a:r>
              <a:rPr lang="en-US" altLang="ko-KR" b="1"/>
              <a:t>) </a:t>
            </a:r>
          </a:p>
          <a:p>
            <a:endParaRPr lang="en-US" altLang="ko-KR" b="1"/>
          </a:p>
          <a:p>
            <a:r>
              <a:rPr lang="en-US" altLang="ko-KR" b="1"/>
              <a:t>Area Camera                            Line Scan camera</a:t>
            </a:r>
          </a:p>
        </p:txBody>
      </p:sp>
      <p:pic>
        <p:nvPicPr>
          <p:cNvPr id="91147" name="Picture 11" descr="C:\Documents and Settings\홍선주1\My Documents\My Pictures\DALSTAR_6m18_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67000"/>
            <a:ext cx="3463925" cy="2286000"/>
          </a:xfrm>
          <a:prstGeom prst="rect">
            <a:avLst/>
          </a:prstGeom>
          <a:noFill/>
        </p:spPr>
      </p:pic>
      <p:pic>
        <p:nvPicPr>
          <p:cNvPr id="91149" name="Picture 13" descr="C:\Documents and Settings\홍선주1\My Documents\My Pictures\spar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1200" y="2654300"/>
            <a:ext cx="3556000" cy="2527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454150"/>
            <a:ext cx="845820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1905000"/>
            <a:ext cx="29718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752600"/>
            <a:ext cx="29718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5951538" y="1600200"/>
            <a:ext cx="2278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800" b="1">
                <a:latin typeface="새굴림" pitchFamily="18" charset="-127"/>
                <a:ea typeface="새굴림" pitchFamily="18" charset="-127"/>
              </a:rPr>
              <a:t>0.001 mm at 20 cm</a:t>
            </a: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1676400" y="1676400"/>
            <a:ext cx="20145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800" b="1">
                <a:latin typeface="새굴림" pitchFamily="18" charset="-127"/>
                <a:ea typeface="새굴림" pitchFamily="18" charset="-127"/>
              </a:rPr>
              <a:t>0.1 mm at 20 cm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457200" y="3565525"/>
            <a:ext cx="73787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b="1"/>
              <a:t>                     Human Vision                                    Machine Vision</a:t>
            </a:r>
          </a:p>
          <a:p>
            <a:endParaRPr lang="en-US" altLang="ko-KR" sz="2000" b="1"/>
          </a:p>
          <a:p>
            <a:r>
              <a:rPr lang="ko-KR" altLang="en-US" sz="2000" b="1"/>
              <a:t>분광학적       </a:t>
            </a:r>
            <a:r>
              <a:rPr lang="en-US" altLang="ko-KR" sz="2000" b="1">
                <a:solidFill>
                  <a:srgbClr val="0000FF"/>
                </a:solidFill>
              </a:rPr>
              <a:t>400 - 650 nm                                           Xray – FIR</a:t>
            </a:r>
          </a:p>
          <a:p>
            <a:endParaRPr lang="en-US" altLang="ko-KR" sz="2000" b="1">
              <a:solidFill>
                <a:srgbClr val="0000FF"/>
              </a:solidFill>
            </a:endParaRPr>
          </a:p>
          <a:p>
            <a:r>
              <a:rPr lang="ko-KR" altLang="en-US" sz="2000" b="1"/>
              <a:t>공간적</a:t>
            </a:r>
            <a:r>
              <a:rPr lang="en-US" altLang="ko-KR" sz="2000" b="1"/>
              <a:t>(20          </a:t>
            </a:r>
            <a:r>
              <a:rPr lang="en-US" altLang="ko-KR" sz="2000" b="1">
                <a:solidFill>
                  <a:srgbClr val="0000FF"/>
                </a:solidFill>
              </a:rPr>
              <a:t>0.1 mm                                               0.001 mm</a:t>
            </a:r>
          </a:p>
          <a:p>
            <a:r>
              <a:rPr lang="en-US" altLang="ko-KR" sz="2000" b="1"/>
              <a:t> cm</a:t>
            </a:r>
            <a:r>
              <a:rPr lang="ko-KR" altLang="en-US" sz="2000" b="1"/>
              <a:t>거리</a:t>
            </a:r>
            <a:r>
              <a:rPr lang="en-US" altLang="ko-KR" sz="2000" b="1"/>
              <a:t>)    </a:t>
            </a:r>
          </a:p>
          <a:p>
            <a:r>
              <a:rPr lang="en-US" altLang="ko-KR" sz="2000" b="1"/>
              <a:t>            </a:t>
            </a:r>
          </a:p>
          <a:p>
            <a:r>
              <a:rPr lang="ko-KR" altLang="en-US" sz="2000" b="1"/>
              <a:t>속도                   </a:t>
            </a:r>
            <a:r>
              <a:rPr lang="en-US" altLang="ko-KR" sz="2000" b="1">
                <a:solidFill>
                  <a:srgbClr val="0000FF"/>
                </a:solidFill>
              </a:rPr>
              <a:t>10</a:t>
            </a:r>
            <a:r>
              <a:rPr lang="ko-KR" altLang="en-US" sz="2000" b="1">
                <a:solidFill>
                  <a:srgbClr val="0000FF"/>
                </a:solidFill>
              </a:rPr>
              <a:t>화상</a:t>
            </a:r>
            <a:r>
              <a:rPr lang="en-US" altLang="ko-KR" sz="2000" b="1">
                <a:solidFill>
                  <a:srgbClr val="0000FF"/>
                </a:solidFill>
              </a:rPr>
              <a:t>/s                                               30</a:t>
            </a:r>
            <a:r>
              <a:rPr lang="ko-KR" altLang="en-US" sz="2000" b="1">
                <a:solidFill>
                  <a:srgbClr val="0000FF"/>
                </a:solidFill>
              </a:rPr>
              <a:t>화상</a:t>
            </a:r>
            <a:r>
              <a:rPr lang="en-US" altLang="ko-KR" sz="2000" b="1">
                <a:solidFill>
                  <a:srgbClr val="0000FF"/>
                </a:solidFill>
              </a:rPr>
              <a:t>/s </a:t>
            </a:r>
            <a:r>
              <a:rPr lang="ko-KR" altLang="en-US" sz="2000" b="1">
                <a:solidFill>
                  <a:srgbClr val="0000FF"/>
                </a:solidFill>
              </a:rPr>
              <a:t>이상</a:t>
            </a:r>
            <a:r>
              <a:rPr lang="ko-KR" altLang="en-US" sz="2000" b="1"/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1981200" y="1143000"/>
            <a:ext cx="5105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altLang="ko-KR" sz="3200" b="1"/>
              <a:t>Components of a Successful </a:t>
            </a:r>
          </a:p>
          <a:p>
            <a:pPr marL="457200" indent="-457200"/>
            <a:r>
              <a:rPr lang="en-US" altLang="ko-KR" sz="3200" b="1"/>
              <a:t>Machine Vision Application</a:t>
            </a: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2568575" y="2914650"/>
            <a:ext cx="38322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Specification</a:t>
            </a:r>
          </a:p>
          <a:p>
            <a:r>
              <a:rPr lang="en-US" altLang="ko-KR" b="1"/>
              <a:t>Team Skill Set</a:t>
            </a:r>
          </a:p>
          <a:p>
            <a:r>
              <a:rPr lang="en-US" altLang="ko-KR" b="1"/>
              <a:t>Feasibility Study/Validation</a:t>
            </a:r>
          </a:p>
          <a:p>
            <a:r>
              <a:rPr lang="en-US" altLang="ko-KR" b="1"/>
              <a:t>Image Quality</a:t>
            </a:r>
          </a:p>
          <a:p>
            <a:r>
              <a:rPr lang="en-US" altLang="ko-KR" b="1"/>
              <a:t>Maintainability   </a:t>
            </a:r>
          </a:p>
          <a:p>
            <a:r>
              <a:rPr lang="en-US" altLang="ko-KR" b="1"/>
              <a:t>Reliability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1890713" y="892175"/>
            <a:ext cx="4891087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altLang="ko-KR" sz="3200" b="1"/>
              <a:t>		 </a:t>
            </a:r>
            <a:r>
              <a:rPr lang="en-US" altLang="ko-KR" sz="4000" b="1"/>
              <a:t>Specification</a:t>
            </a:r>
          </a:p>
          <a:p>
            <a:pPr marL="457200" indent="-457200"/>
            <a:r>
              <a:rPr lang="en-US" altLang="ko-KR" sz="3200" b="1" u="sng"/>
              <a:t>Mission is to Communicate</a:t>
            </a:r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2339975" y="2914650"/>
            <a:ext cx="4271963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Mandatory Characteristics</a:t>
            </a:r>
          </a:p>
          <a:p>
            <a:endParaRPr lang="en-US" altLang="ko-KR" b="1"/>
          </a:p>
          <a:p>
            <a:r>
              <a:rPr lang="en-US" altLang="ko-KR" b="1"/>
              <a:t>Desirable Characteristics</a:t>
            </a:r>
          </a:p>
          <a:p>
            <a:endParaRPr lang="en-US" altLang="ko-KR" b="1"/>
          </a:p>
          <a:p>
            <a:r>
              <a:rPr lang="en-US" altLang="ko-KR" b="1"/>
              <a:t>Other Parties with Information</a:t>
            </a:r>
          </a:p>
          <a:p>
            <a:endParaRPr lang="en-US" altLang="ko-KR" b="1"/>
          </a:p>
          <a:p>
            <a:r>
              <a:rPr lang="en-US" altLang="ko-KR" b="1"/>
              <a:t>Background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3540125" y="892175"/>
            <a:ext cx="1978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n-US" altLang="ko-KR" sz="4000" b="1" u="sng"/>
              <a:t>Skill Set</a:t>
            </a:r>
            <a:endParaRPr lang="en-US" altLang="ko-KR" sz="3200" b="1" u="sng"/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3103563" y="2362200"/>
            <a:ext cx="2763837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Process engineering</a:t>
            </a:r>
          </a:p>
          <a:p>
            <a:r>
              <a:rPr lang="en-US" altLang="ko-KR" b="1"/>
              <a:t>Mechanical</a:t>
            </a:r>
          </a:p>
          <a:p>
            <a:r>
              <a:rPr lang="en-US" altLang="ko-KR" b="1"/>
              <a:t>      Part Handling</a:t>
            </a:r>
          </a:p>
          <a:p>
            <a:r>
              <a:rPr lang="en-US" altLang="ko-KR" b="1"/>
              <a:t>      Packaging</a:t>
            </a:r>
          </a:p>
          <a:p>
            <a:r>
              <a:rPr lang="en-US" altLang="ko-KR" b="1"/>
              <a:t>Optics</a:t>
            </a:r>
          </a:p>
          <a:p>
            <a:r>
              <a:rPr lang="en-US" altLang="ko-KR" b="1"/>
              <a:t>Electronics</a:t>
            </a:r>
          </a:p>
          <a:p>
            <a:r>
              <a:rPr lang="en-US" altLang="ko-KR" b="1"/>
              <a:t>Software</a:t>
            </a:r>
          </a:p>
          <a:p>
            <a:r>
              <a:rPr lang="en-US" altLang="ko-KR" b="1"/>
              <a:t>Training</a:t>
            </a:r>
          </a:p>
          <a:p>
            <a:r>
              <a:rPr lang="en-US" altLang="ko-KR" b="1"/>
              <a:t>Administrative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1976438" y="990600"/>
            <a:ext cx="51181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n-US" altLang="ko-KR" sz="3200" b="1" u="sng"/>
              <a:t>Feasibility Study</a:t>
            </a:r>
          </a:p>
          <a:p>
            <a:pPr marL="457200" indent="-457200" algn="ctr"/>
            <a:r>
              <a:rPr lang="en-US" altLang="ko-KR" sz="2800" u="sng"/>
              <a:t>Validating Feasibility is a</a:t>
            </a:r>
            <a:r>
              <a:rPr lang="en-US" altLang="ko-KR" sz="3200" b="1" u="sng"/>
              <a:t> MUST</a:t>
            </a: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2238375" y="2362200"/>
            <a:ext cx="500062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Need Comprehensive Sample Set</a:t>
            </a:r>
          </a:p>
          <a:p>
            <a:endParaRPr lang="en-US" altLang="ko-KR" b="1"/>
          </a:p>
          <a:p>
            <a:r>
              <a:rPr lang="en-US" altLang="ko-KR" b="1"/>
              <a:t>Use Final Lighting and Optics</a:t>
            </a:r>
          </a:p>
          <a:p>
            <a:endParaRPr lang="en-US" altLang="ko-KR" b="1"/>
          </a:p>
          <a:p>
            <a:r>
              <a:rPr lang="en-US" altLang="ko-KR" b="1"/>
              <a:t>Verify :</a:t>
            </a:r>
          </a:p>
          <a:p>
            <a:r>
              <a:rPr lang="en-US" altLang="ko-KR" b="1"/>
              <a:t>              Image Quality</a:t>
            </a:r>
          </a:p>
          <a:p>
            <a:r>
              <a:rPr lang="en-US" altLang="ko-KR" b="1"/>
              <a:t>              Suitable of Image Processing</a:t>
            </a:r>
          </a:p>
          <a:p>
            <a:r>
              <a:rPr lang="en-US" altLang="ko-KR" b="1"/>
              <a:t>              Production Rate</a:t>
            </a:r>
          </a:p>
          <a:p>
            <a:r>
              <a:rPr lang="en-US" altLang="ko-KR" b="1"/>
              <a:t>              Equipment Interface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3189288" y="990600"/>
            <a:ext cx="2678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n-US" altLang="ko-KR" sz="3200" b="1" u="sng"/>
              <a:t>Image Quality</a:t>
            </a:r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3430588" y="2959100"/>
            <a:ext cx="228441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Contrast</a:t>
            </a:r>
          </a:p>
          <a:p>
            <a:endParaRPr lang="en-US" altLang="ko-KR" b="1"/>
          </a:p>
          <a:p>
            <a:r>
              <a:rPr lang="en-US" altLang="ko-KR" b="1"/>
              <a:t>Singnal-to-noise</a:t>
            </a:r>
          </a:p>
          <a:p>
            <a:endParaRPr lang="en-US" altLang="ko-KR" b="1"/>
          </a:p>
          <a:p>
            <a:r>
              <a:rPr lang="en-US" altLang="ko-KR" b="1"/>
              <a:t>Resolution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3089275" y="990600"/>
            <a:ext cx="28908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n-US" altLang="ko-KR" sz="3200" b="1" u="sng"/>
              <a:t>Maintainability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2362200" y="2057400"/>
            <a:ext cx="44323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How Frequent ?</a:t>
            </a:r>
          </a:p>
          <a:p>
            <a:r>
              <a:rPr lang="en-US" altLang="ko-KR" b="1"/>
              <a:t>How Difficult or How Long?</a:t>
            </a:r>
          </a:p>
          <a:p>
            <a:endParaRPr lang="en-US" altLang="ko-KR" b="1"/>
          </a:p>
          <a:p>
            <a:r>
              <a:rPr lang="en-US" altLang="ko-KR" b="1"/>
              <a:t>Replacing Lamps</a:t>
            </a:r>
          </a:p>
          <a:p>
            <a:r>
              <a:rPr lang="en-US" altLang="ko-KR" b="1"/>
              <a:t>Cleaning Optical Surfaces</a:t>
            </a:r>
          </a:p>
          <a:p>
            <a:r>
              <a:rPr lang="en-US" altLang="ko-KR" b="1"/>
              <a:t>Changing or Cleaning air Filters</a:t>
            </a:r>
          </a:p>
          <a:p>
            <a:r>
              <a:rPr lang="en-US" altLang="ko-KR" b="1"/>
              <a:t>Lubricating the Handler</a:t>
            </a:r>
          </a:p>
          <a:p>
            <a:r>
              <a:rPr lang="en-US" altLang="ko-KR" b="1"/>
              <a:t>Calibration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3544888" y="990600"/>
            <a:ext cx="19891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n-US" altLang="ko-KR" sz="3200" b="1" u="sng"/>
              <a:t>Reliability</a:t>
            </a:r>
          </a:p>
        </p:txBody>
      </p:sp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2478088" y="2057400"/>
            <a:ext cx="3998912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ko-KR" b="1"/>
              <a:t>Mean Time Between Failures</a:t>
            </a:r>
          </a:p>
          <a:p>
            <a:pPr algn="ctr"/>
            <a:endParaRPr lang="en-US" altLang="ko-KR" b="1"/>
          </a:p>
          <a:p>
            <a:pPr algn="ctr"/>
            <a:r>
              <a:rPr lang="en-US" altLang="ko-KR" b="1"/>
              <a:t>Light Source</a:t>
            </a:r>
          </a:p>
          <a:p>
            <a:pPr algn="ctr"/>
            <a:r>
              <a:rPr lang="en-US" altLang="ko-KR" b="1"/>
              <a:t>Camera</a:t>
            </a:r>
          </a:p>
          <a:p>
            <a:pPr algn="ctr"/>
            <a:r>
              <a:rPr lang="en-US" altLang="ko-KR" b="1"/>
              <a:t>Interface Circuits</a:t>
            </a:r>
          </a:p>
          <a:p>
            <a:pPr algn="ctr"/>
            <a:r>
              <a:rPr lang="en-US" altLang="ko-KR" b="1"/>
              <a:t>Temperature</a:t>
            </a:r>
          </a:p>
          <a:p>
            <a:pPr algn="ctr"/>
            <a:r>
              <a:rPr lang="en-US" altLang="ko-KR" b="1"/>
              <a:t>Software</a:t>
            </a:r>
          </a:p>
          <a:p>
            <a:pPr algn="ctr"/>
            <a:endParaRPr lang="en-US" altLang="ko-KR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D_KO_GlobalCom2_KGUILD016[1]">
  <a:themeElements>
    <a:clrScheme name="GD_KO_GlobalCom2_KGUILD016[1] 1">
      <a:dk1>
        <a:srgbClr val="000000"/>
      </a:dk1>
      <a:lt1>
        <a:srgbClr val="5F5F5F"/>
      </a:lt1>
      <a:dk2>
        <a:srgbClr val="063B72"/>
      </a:dk2>
      <a:lt2>
        <a:srgbClr val="CCECFF"/>
      </a:lt2>
      <a:accent1>
        <a:srgbClr val="62C1D4"/>
      </a:accent1>
      <a:accent2>
        <a:srgbClr val="0076EC"/>
      </a:accent2>
      <a:accent3>
        <a:srgbClr val="AAAFBC"/>
      </a:accent3>
      <a:accent4>
        <a:srgbClr val="505050"/>
      </a:accent4>
      <a:accent5>
        <a:srgbClr val="B7DDE6"/>
      </a:accent5>
      <a:accent6>
        <a:srgbClr val="006AD6"/>
      </a:accent6>
      <a:hlink>
        <a:srgbClr val="00B485"/>
      </a:hlink>
      <a:folHlink>
        <a:srgbClr val="996633"/>
      </a:folHlink>
    </a:clrScheme>
    <a:fontScheme name="GD_KO_GlobalCom2_KGUILD016[1]">
      <a:majorFont>
        <a:latin typeface="Arial"/>
        <a:ea typeface="돋움체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lnDef>
  </a:objectDefaults>
  <a:extraClrSchemeLst>
    <a:extraClrScheme>
      <a:clrScheme name="GD_KO_GlobalCom2_KGUILD016[1] 1">
        <a:dk1>
          <a:srgbClr val="000000"/>
        </a:dk1>
        <a:lt1>
          <a:srgbClr val="5F5F5F"/>
        </a:lt1>
        <a:dk2>
          <a:srgbClr val="063B72"/>
        </a:dk2>
        <a:lt2>
          <a:srgbClr val="CCECFF"/>
        </a:lt2>
        <a:accent1>
          <a:srgbClr val="62C1D4"/>
        </a:accent1>
        <a:accent2>
          <a:srgbClr val="0076EC"/>
        </a:accent2>
        <a:accent3>
          <a:srgbClr val="AAAFBC"/>
        </a:accent3>
        <a:accent4>
          <a:srgbClr val="505050"/>
        </a:accent4>
        <a:accent5>
          <a:srgbClr val="B7DDE6"/>
        </a:accent5>
        <a:accent6>
          <a:srgbClr val="006AD6"/>
        </a:accent6>
        <a:hlink>
          <a:srgbClr val="00B485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KO_GlobalCom2_KGUILD016[1] 2">
        <a:dk1>
          <a:srgbClr val="000000"/>
        </a:dk1>
        <a:lt1>
          <a:srgbClr val="4D4D4D"/>
        </a:lt1>
        <a:dk2>
          <a:srgbClr val="663300"/>
        </a:dk2>
        <a:lt2>
          <a:srgbClr val="FFCC66"/>
        </a:lt2>
        <a:accent1>
          <a:srgbClr val="E47200"/>
        </a:accent1>
        <a:accent2>
          <a:srgbClr val="959200"/>
        </a:accent2>
        <a:accent3>
          <a:srgbClr val="B8ADAA"/>
        </a:accent3>
        <a:accent4>
          <a:srgbClr val="404040"/>
        </a:accent4>
        <a:accent5>
          <a:srgbClr val="EFBCAA"/>
        </a:accent5>
        <a:accent6>
          <a:srgbClr val="878400"/>
        </a:accent6>
        <a:hlink>
          <a:srgbClr val="83AECF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KO_GlobalCom2_KGUILD016[1] 3">
        <a:dk1>
          <a:srgbClr val="000000"/>
        </a:dk1>
        <a:lt1>
          <a:srgbClr val="777777"/>
        </a:lt1>
        <a:dk2>
          <a:srgbClr val="006666"/>
        </a:dk2>
        <a:lt2>
          <a:srgbClr val="DBFDD1"/>
        </a:lt2>
        <a:accent1>
          <a:srgbClr val="79C35F"/>
        </a:accent1>
        <a:accent2>
          <a:srgbClr val="24463A"/>
        </a:accent2>
        <a:accent3>
          <a:srgbClr val="AAB8B8"/>
        </a:accent3>
        <a:accent4>
          <a:srgbClr val="656565"/>
        </a:accent4>
        <a:accent5>
          <a:srgbClr val="BEDEB6"/>
        </a:accent5>
        <a:accent6>
          <a:srgbClr val="203F34"/>
        </a:accent6>
        <a:hlink>
          <a:srgbClr val="43C4C7"/>
        </a:hlink>
        <a:folHlink>
          <a:srgbClr val="94004A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Settings\안상균\Local Settings\Temporary Internet Files\Content.IE5\0PA7GPY3\GD_KO_GlobalCom2_KGUILD016[1].pot</Template>
  <TotalTime>12334</TotalTime>
  <Words>327</Words>
  <Application>Microsoft Office PowerPoint</Application>
  <PresentationFormat>화면 슬라이드 쇼(4:3)</PresentationFormat>
  <Paragraphs>95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14</vt:i4>
      </vt:variant>
    </vt:vector>
  </HeadingPairs>
  <TitlesOfParts>
    <vt:vector size="27" baseType="lpstr">
      <vt:lpstr>굴림</vt:lpstr>
      <vt:lpstr>Arial</vt:lpstr>
      <vt:lpstr>맑은 고딕</vt:lpstr>
      <vt:lpstr>Wingdings</vt:lpstr>
      <vt:lpstr>Verdana</vt:lpstr>
      <vt:lpstr>Times New Roman</vt:lpstr>
      <vt:lpstr>새굴림</vt:lpstr>
      <vt:lpstr>돋움체</vt:lpstr>
      <vt:lpstr>Arial Black</vt:lpstr>
      <vt:lpstr>삼성 고딕체</vt:lpstr>
      <vt:lpstr>Arial Unicode MS</vt:lpstr>
      <vt:lpstr>GD_KO_GlobalCom2_KGUILD016[1]</vt:lpstr>
      <vt:lpstr>디자인 사용자 지정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VTEK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안상균</dc:creator>
  <cp:lastModifiedBy>chlee</cp:lastModifiedBy>
  <cp:revision>271</cp:revision>
  <cp:lastPrinted>2000-01-31T08:46:34Z</cp:lastPrinted>
  <dcterms:created xsi:type="dcterms:W3CDTF">2003-06-03T12:31:12Z</dcterms:created>
  <dcterms:modified xsi:type="dcterms:W3CDTF">2015-09-07T02:55:52Z</dcterms:modified>
</cp:coreProperties>
</file>